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4" r:id="rId4"/>
    <p:sldId id="265" r:id="rId5"/>
    <p:sldId id="267" r:id="rId6"/>
    <p:sldId id="262" r:id="rId7"/>
    <p:sldId id="270" r:id="rId8"/>
    <p:sldId id="268" r:id="rId9"/>
    <p:sldId id="269" r:id="rId10"/>
    <p:sldId id="271" r:id="rId11"/>
    <p:sldId id="272" r:id="rId12"/>
    <p:sldId id="273" r:id="rId13"/>
    <p:sldId id="274" r:id="rId14"/>
    <p:sldId id="263" r:id="rId1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89108"/>
    <a:srgbClr val="009ED6"/>
    <a:srgbClr val="00B9FA"/>
    <a:srgbClr val="F18227"/>
    <a:srgbClr val="0F97A5"/>
    <a:srgbClr val="15D5E9"/>
    <a:srgbClr val="F075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0" d="100"/>
          <a:sy n="120" d="100"/>
        </p:scale>
        <p:origin x="-2160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B205FD-2FD7-426D-B635-7C8331740B74}" type="datetimeFigureOut">
              <a:rPr lang="pt-BR"/>
              <a:pPr>
                <a:defRPr/>
              </a:pPr>
              <a:t>23/05/2011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EE83E1-8871-430C-B131-007C70C072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94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B93900-9D42-4304-9489-847E11F84B3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5C828C-A53D-47C0-828B-472CC2E55619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5B5446-4BC5-4354-A449-AEA8C3F6D653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3D9F84-6573-40D0-B9AA-C529787A71AF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3D9F84-6573-40D0-B9AA-C529787A71AF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AA4AC4-75FC-413B-8792-5EF0291BB30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697EBB-1CD6-483D-B90F-BD2131A0C878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733C28-E6B2-4338-8062-6448847D8126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4EF146-A3FF-4B4B-B848-B1100C5161FF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9AA5F3-5EF2-4148-BA84-1260E115778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6B0AEB-EE04-46B0-AA28-6B32D5494AD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05C17B-76FD-4B9C-98AE-8FE9CCD8C6B0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7C8A32-76E2-44DE-AA1C-1960C5A011E6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2AE193-56A1-4DA5-9928-82C1078A6BDF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 b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C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6972300" y="64627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43879-0DB2-4629-BD08-A0A7DDA584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Laboratório de Estudos e Pesquisas em Atividade Física e Saúde - http://www.ccs.ufpb.br/edfisica/lepafs/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EF1E-D058-46DB-B8CC-54562C890E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Laboratório de Estudos e Pesquisas em Atividade Física e Saúde - http://www.ccs.ufpb.br/edfisica/lepafs/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71684-3F01-4D23-980E-024D72E63A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8850313" y="6511925"/>
          <a:ext cx="222250" cy="285750"/>
        </p:xfrm>
        <a:graphic>
          <a:graphicData uri="http://schemas.openxmlformats.org/presentationml/2006/ole">
            <p:oleObj spid="_x0000_s54274" r:id="rId3" imgW="904875" imgH="1295400" progId="">
              <p:embed/>
            </p:oleObj>
          </a:graphicData>
        </a:graphic>
      </p:graphicFrame>
      <p:pic>
        <p:nvPicPr>
          <p:cNvPr id="5" name="Picture 25" descr="logo6"/>
          <p:cNvPicPr>
            <a:picLocks noChangeAspect="1" noChangeArrowheads="1"/>
          </p:cNvPicPr>
          <p:nvPr userDrawn="1"/>
        </p:nvPicPr>
        <p:blipFill>
          <a:blip r:embed="rId4" cstate="print"/>
          <a:srcRect l="15457" t="24272" r="13696" b="6949"/>
          <a:stretch>
            <a:fillRect/>
          </a:stretch>
        </p:blipFill>
        <p:spPr bwMode="auto">
          <a:xfrm>
            <a:off x="65088" y="6488113"/>
            <a:ext cx="712787" cy="2984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988" y="49388"/>
            <a:ext cx="9001156" cy="928686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>
              <a:defRPr b="1">
                <a:solidFill>
                  <a:srgbClr val="F182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1827" y="1022142"/>
            <a:ext cx="8929718" cy="5429288"/>
          </a:xfrm>
        </p:spPr>
        <p:txBody>
          <a:bodyPr>
            <a:normAutofit/>
          </a:bodyPr>
          <a:lstStyle>
            <a:lvl1pPr marL="265113" indent="-265113">
              <a:buClr>
                <a:srgbClr val="F18227"/>
              </a:buClr>
              <a:buSzPct val="65000"/>
              <a:buFont typeface="Wingdings" pitchFamily="2" charset="2"/>
              <a:buChar char="Ü"/>
              <a:defRPr sz="3200"/>
            </a:lvl1pPr>
            <a:lvl2pPr marL="715963" indent="-258763">
              <a:buClr>
                <a:srgbClr val="F18227"/>
              </a:buClr>
              <a:buFont typeface="Arial" pitchFamily="34" charset="0"/>
              <a:buChar char="•"/>
              <a:defRPr sz="3200"/>
            </a:lvl2pPr>
            <a:lvl3pPr>
              <a:buClr>
                <a:srgbClr val="F18227"/>
              </a:buClr>
              <a:defRPr sz="3200"/>
            </a:lvl3pPr>
            <a:lvl4pPr>
              <a:buClr>
                <a:srgbClr val="F18227"/>
              </a:buClr>
              <a:buFont typeface="Arial" pitchFamily="34" charset="0"/>
              <a:buChar char="•"/>
              <a:defRPr sz="3200"/>
            </a:lvl4pPr>
            <a:lvl5pPr>
              <a:buClr>
                <a:srgbClr val="F18227"/>
              </a:buClr>
              <a:buFont typeface="Arial" pitchFamily="34" charset="0"/>
              <a:buChar char="•"/>
              <a:defRPr sz="32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215313" y="6462713"/>
            <a:ext cx="642937" cy="365125"/>
          </a:xfrm>
        </p:spPr>
        <p:txBody>
          <a:bodyPr/>
          <a:lstStyle>
            <a:lvl1pPr>
              <a:defRPr sz="1100" b="1">
                <a:solidFill>
                  <a:srgbClr val="0F97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31AE9DB-9D85-40DF-92DD-AC7F844DCEC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01675" y="6462713"/>
            <a:ext cx="7758113" cy="379412"/>
          </a:xfrm>
        </p:spPr>
        <p:txBody>
          <a:bodyPr/>
          <a:lstStyle>
            <a:lvl1pPr algn="l">
              <a:defRPr sz="1100">
                <a:solidFill>
                  <a:srgbClr val="009ED6"/>
                </a:solidFill>
                <a:effectLst/>
              </a:defRPr>
            </a:lvl1pPr>
          </a:lstStyle>
          <a:p>
            <a:pPr>
              <a:defRPr/>
            </a:pPr>
            <a:r>
              <a:rPr lang="pt-BR"/>
              <a:t>Laboratório de Estudos e Pesquisas em Atividade Física e Saúde </a:t>
            </a:r>
            <a:r>
              <a:rPr lang="pt-BR" sz="1400">
                <a:sym typeface="Webdings"/>
              </a:rPr>
              <a:t></a:t>
            </a:r>
            <a:r>
              <a:rPr lang="pt-BR"/>
              <a:t>http://www.ccs.ufpb.br/edfisica/lepafs/</a:t>
            </a:r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Laboratório de Estudos e Pesquisas em Atividade Física e Saúde - http://www.ccs.ufpb.br/edfisica/lepafs/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FB762-700D-4588-B7F7-35960230FD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Laboratório de Estudos e Pesquisas em Atividade Física e Saúde - http://www.ccs.ufpb.br/edfisica/lepafs/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D96E1-9C78-4748-A58A-A1CB389EF1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Laboratório de Estudos e Pesquisas em Atividade Física e Saúde - http://www.ccs.ufpb.br/edfisica/lepafs/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AF90-3005-482F-B9C1-C69D4BF32B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Laboratório de Estudos e Pesquisas em Atividade Física e Saúde - http://www.ccs.ufpb.br/edfisica/lepafs/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11DDB-6707-402B-B14C-E92810CBBC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Laboratório de Estudos e Pesquisas em Atividade Física e Saúde - http://www.ccs.ufpb.br/edfisica/lepafs/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21295-855C-4B54-AA9E-EC8089A7BE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Laboratório de Estudos e Pesquisas em Atividade Física e Saúde - http://www.ccs.ufpb.br/edfisica/lepafs/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E5E93-0051-4798-B0AF-DAC647F1C9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Laboratório de Estudos e Pesquisas em Atividade Física e Saúde - http://www.ccs.ufpb.br/edfisica/lepafs/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DD7EA-3655-4D52-85C5-FC1BC430AE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D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t-BR"/>
              <a:t>Laboratório de Estudos e Pesquisas em Atividade Física e Saúde - http://www.ccs.ufpb.br/edfisica/lepafs/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4B1681-F885-4AA9-B7BA-1F9CA8E892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>
    <p:wedg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meigoiaba.blogspot.com/" TargetMode="External"/><Relationship Id="rId13" Type="http://schemas.openxmlformats.org/officeDocument/2006/relationships/hyperlink" Target="http://www.buddypoke.com/" TargetMode="External"/><Relationship Id="rId3" Type="http://schemas.openxmlformats.org/officeDocument/2006/relationships/hyperlink" Target="http://aulete.uol.com.br/site.php?mdl=aulete_digital&amp;op=loadVerbete&amp;pesquisa=1&amp;palavra=virtual&amp;x=0&amp;y=0" TargetMode="External"/><Relationship Id="rId7" Type="http://schemas.openxmlformats.org/officeDocument/2006/relationships/hyperlink" Target="http://www.ccs.ufpb.br/edfisica/" TargetMode="External"/><Relationship Id="rId12" Type="http://schemas.openxmlformats.org/officeDocument/2006/relationships/hyperlink" Target="https://docs.google.com/" TargetMode="External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6" Type="http://schemas.openxmlformats.org/officeDocument/2006/relationships/hyperlink" Target="http://www.libreoffice.org.b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cs.ufpb.br/edfisica/defhu.html" TargetMode="External"/><Relationship Id="rId11" Type="http://schemas.openxmlformats.org/officeDocument/2006/relationships/hyperlink" Target="http://wwwn.cdc.gov/epiinfo/" TargetMode="External"/><Relationship Id="rId5" Type="http://schemas.openxmlformats.org/officeDocument/2006/relationships/hyperlink" Target="http://lepafsdef.yolasite.com/prof-caroline.php" TargetMode="External"/><Relationship Id="rId15" Type="http://schemas.openxmlformats.org/officeDocument/2006/relationships/hyperlink" Target="http://keepvid.com/" TargetMode="External"/><Relationship Id="rId10" Type="http://schemas.openxmlformats.org/officeDocument/2006/relationships/hyperlink" Target="http://www.yola.com/" TargetMode="External"/><Relationship Id="rId4" Type="http://schemas.openxmlformats.org/officeDocument/2006/relationships/hyperlink" Target="http://www.ccs.ufpb.br/edfisica/lepafs/" TargetMode="External"/><Relationship Id="rId9" Type="http://schemas.openxmlformats.org/officeDocument/2006/relationships/hyperlink" Target="http://www.blogger.com/" TargetMode="External"/><Relationship Id="rId14" Type="http://schemas.openxmlformats.org/officeDocument/2006/relationships/hyperlink" Target="http://www.youtube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wm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Caroline\Videos\brinca_crianca_xo_preguica_creditos.wmv%20%5bwww.keepvid.com%5d.mp4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Caroline\Videos\Renata%20Rayanna%20Monografia%20vs%20F.wmv%20%5bwww.keepvid.com%5d.mp4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700808"/>
            <a:ext cx="9144000" cy="381642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5400" dirty="0" smtClean="0">
                <a:solidFill>
                  <a:srgbClr val="F89108"/>
                </a:solidFill>
              </a:rPr>
              <a:t>Ferramentas virtuais na promoção de hábitos saudáveis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5877272"/>
            <a:ext cx="9144000" cy="106679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err="1" smtClean="0">
                <a:solidFill>
                  <a:srgbClr val="009ED6"/>
                </a:solidFill>
              </a:rPr>
              <a:t>Prof</a:t>
            </a:r>
            <a:r>
              <a:rPr lang="pt-BR" baseline="30000" dirty="0" err="1" smtClean="0">
                <a:solidFill>
                  <a:srgbClr val="009ED6"/>
                </a:solidFill>
              </a:rPr>
              <a:t>a</a:t>
            </a:r>
            <a:r>
              <a:rPr lang="pt-BR" dirty="0" smtClean="0">
                <a:solidFill>
                  <a:srgbClr val="009ED6"/>
                </a:solidFill>
              </a:rPr>
              <a:t> Dr</a:t>
            </a:r>
            <a:r>
              <a:rPr lang="pt-BR" baseline="30000" dirty="0" smtClean="0">
                <a:solidFill>
                  <a:srgbClr val="009ED6"/>
                </a:solidFill>
              </a:rPr>
              <a:t>a </a:t>
            </a:r>
            <a:r>
              <a:rPr lang="pt-BR" dirty="0" smtClean="0">
                <a:solidFill>
                  <a:srgbClr val="009ED6"/>
                </a:solidFill>
              </a:rPr>
              <a:t>Caroline de Oliveira Martins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600" dirty="0" smtClean="0">
                <a:solidFill>
                  <a:srgbClr val="009ED6"/>
                </a:solidFill>
              </a:rPr>
              <a:t>LEPAFS/DEF/CCS/UFPB</a:t>
            </a:r>
          </a:p>
        </p:txBody>
      </p:sp>
      <p:pic>
        <p:nvPicPr>
          <p:cNvPr id="14340" name="Picture 25" descr="logo6"/>
          <p:cNvPicPr>
            <a:picLocks noChangeAspect="1" noChangeArrowheads="1"/>
          </p:cNvPicPr>
          <p:nvPr/>
        </p:nvPicPr>
        <p:blipFill>
          <a:blip r:embed="rId3" cstate="print"/>
          <a:srcRect l="15457" t="24272" r="13696" b="6949"/>
          <a:stretch>
            <a:fillRect/>
          </a:stretch>
        </p:blipFill>
        <p:spPr bwMode="auto">
          <a:xfrm>
            <a:off x="104775" y="33338"/>
            <a:ext cx="2824163" cy="11811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2857488" y="214290"/>
            <a:ext cx="6400768" cy="785818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184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600" b="1" spc="-150" dirty="0">
                <a:solidFill>
                  <a:srgbClr val="00B9FA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Universidade Federal da Paraíba - Centro de Ciências da Saúde</a:t>
            </a:r>
          </a:p>
          <a:p>
            <a:pPr fontAlgn="auto">
              <a:spcBef>
                <a:spcPts val="184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600" b="1" spc="-150" dirty="0">
                <a:solidFill>
                  <a:srgbClr val="00B9FA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Departamento de Educação Física - DEF</a:t>
            </a:r>
          </a:p>
          <a:p>
            <a:pPr fontAlgn="auto">
              <a:spcBef>
                <a:spcPts val="184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400" b="1" spc="-150" dirty="0">
                <a:solidFill>
                  <a:srgbClr val="00B9FA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Laboratório de Estudos e Pesquisas em Atividade Física e Saúde - LEPAFS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900" dirty="0" smtClean="0"/>
              <a:t>Uso de </a:t>
            </a:r>
            <a:r>
              <a:rPr lang="pt-BR" sz="3900" i="1" dirty="0" err="1" smtClean="0"/>
              <a:t>netbook</a:t>
            </a:r>
            <a:r>
              <a:rPr lang="pt-BR" sz="3900" dirty="0" smtClean="0"/>
              <a:t> por idosos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2DDAF-4271-41F0-A473-4BFDD8D881D5}" type="slidenum">
              <a:rPr lang="pt-BR"/>
              <a:pPr>
                <a:defRPr/>
              </a:pPr>
              <a:t>10</a:t>
            </a:fld>
            <a:endParaRPr lang="pt-BR" dirty="0"/>
          </a:p>
        </p:txBody>
      </p:sp>
      <p:sp>
        <p:nvSpPr>
          <p:cNvPr id="16389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 smtClean="0"/>
              <a:t>Laboratório de Estudos e Pesquisas em Atividade Física e Saúde </a:t>
            </a:r>
            <a:r>
              <a:rPr lang="pt-BR" dirty="0" smtClean="0">
                <a:sym typeface="Webdings" pitchFamily="18" charset="2"/>
              </a:rPr>
              <a:t></a:t>
            </a:r>
            <a:r>
              <a:rPr lang="pt-BR" dirty="0" smtClean="0"/>
              <a:t>http://www.ccs.ufpb.br/edfisica/lepafs/</a:t>
            </a:r>
          </a:p>
        </p:txBody>
      </p:sp>
      <p:sp>
        <p:nvSpPr>
          <p:cNvPr id="23557" name="Espaço Reservado para Conteúdo 2"/>
          <p:cNvSpPr>
            <a:spLocks noGrp="1"/>
          </p:cNvSpPr>
          <p:nvPr>
            <p:ph idx="1"/>
          </p:nvPr>
        </p:nvSpPr>
        <p:spPr>
          <a:xfrm>
            <a:off x="131763" y="879475"/>
            <a:ext cx="8929687" cy="5429250"/>
          </a:xfrm>
        </p:spPr>
        <p:txBody>
          <a:bodyPr/>
          <a:lstStyle/>
          <a:p>
            <a:pPr eaLnBrk="1" hangingPunct="1"/>
            <a:r>
              <a:rPr lang="pt-BR" smtClean="0"/>
              <a:t>TCC de Gilson Godeia da Silva:</a:t>
            </a:r>
          </a:p>
        </p:txBody>
      </p:sp>
      <p:pic>
        <p:nvPicPr>
          <p:cNvPr id="9" name="Imagem 8" descr="2011-05-19 14.08.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1557338"/>
            <a:ext cx="4064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m 9" descr="2011-05-19 14.09.40.jpg"/>
          <p:cNvPicPr>
            <a:picLocks noChangeAspect="1"/>
          </p:cNvPicPr>
          <p:nvPr/>
        </p:nvPicPr>
        <p:blipFill>
          <a:blip r:embed="rId4" cstate="print"/>
          <a:srcRect t="12589" b="11812"/>
          <a:stretch>
            <a:fillRect/>
          </a:stretch>
        </p:blipFill>
        <p:spPr>
          <a:xfrm>
            <a:off x="4829175" y="2708275"/>
            <a:ext cx="4064000" cy="230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aixaDeTexto 12"/>
          <p:cNvSpPr txBox="1"/>
          <p:nvPr/>
        </p:nvSpPr>
        <p:spPr>
          <a:xfrm>
            <a:off x="5836592" y="2276872"/>
            <a:ext cx="216024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EpiInfo</a:t>
            </a:r>
            <a:r>
              <a:rPr lang="pt-BR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CDC</a:t>
            </a:r>
            <a:endParaRPr lang="pt-BR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 bwMode="auto">
          <a:xfrm>
            <a:off x="-36513" y="5157788"/>
            <a:ext cx="9144001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436688" indent="-1436688">
              <a:spcBef>
                <a:spcPct val="20000"/>
              </a:spcBef>
              <a:buClr>
                <a:srgbClr val="F18227"/>
              </a:buClr>
              <a:buSzPct val="65000"/>
              <a:defRPr/>
            </a:pPr>
            <a:r>
              <a:rPr lang="pt-BR" sz="2800" dirty="0">
                <a:latin typeface="+mn-lt"/>
              </a:rPr>
              <a:t>.Piloto:  todos </a:t>
            </a:r>
            <a:r>
              <a:rPr lang="pt-BR" sz="2800" dirty="0" smtClean="0">
                <a:latin typeface="+mn-lt"/>
              </a:rPr>
              <a:t>  </a:t>
            </a:r>
            <a:r>
              <a:rPr lang="pt-BR" sz="2800" dirty="0">
                <a:latin typeface="+mn-lt"/>
              </a:rPr>
              <a:t>responderam </a:t>
            </a:r>
            <a:r>
              <a:rPr lang="pt-BR" sz="2800" dirty="0" smtClean="0">
                <a:latin typeface="+mn-lt"/>
              </a:rPr>
              <a:t>  </a:t>
            </a:r>
            <a:r>
              <a:rPr lang="pt-BR" sz="2800" dirty="0">
                <a:latin typeface="+mn-lt"/>
              </a:rPr>
              <a:t>questionário eletrônico sobre influência dos projetos de extensão do DEF/CCS/UFPB nas AVD.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2868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Uso de questionário virtual</a:t>
            </a:r>
            <a:r>
              <a:rPr lang="pt-BR" sz="2000" dirty="0" smtClean="0"/>
              <a:t>(</a:t>
            </a:r>
            <a:r>
              <a:rPr lang="pt-BR" sz="2000" dirty="0" err="1" smtClean="0"/>
              <a:t>QuestV</a:t>
            </a:r>
            <a:r>
              <a:rPr lang="pt-BR" sz="2000" dirty="0" smtClean="0"/>
              <a:t>)</a:t>
            </a:r>
            <a:endParaRPr lang="pt-BR" sz="38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CAD9FC-A41F-490F-A1A1-3ECC59EEB2C3}" type="slidenum">
              <a:rPr lang="pt-BR"/>
              <a:pPr>
                <a:defRPr/>
              </a:pPr>
              <a:t>11</a:t>
            </a:fld>
            <a:endParaRPr lang="pt-BR" dirty="0"/>
          </a:p>
        </p:txBody>
      </p:sp>
      <p:sp>
        <p:nvSpPr>
          <p:cNvPr id="16389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 smtClean="0"/>
              <a:t>Laboratório de Estudos e Pesquisas em Atividade Física e Saúde </a:t>
            </a:r>
            <a:r>
              <a:rPr lang="pt-BR" dirty="0" smtClean="0">
                <a:sym typeface="Webdings" pitchFamily="18" charset="2"/>
              </a:rPr>
              <a:t></a:t>
            </a:r>
            <a:r>
              <a:rPr lang="pt-BR" dirty="0" smtClean="0"/>
              <a:t>http://www.ccs.ufpb.br/edfisica/lepafs/</a:t>
            </a:r>
          </a:p>
        </p:txBody>
      </p:sp>
      <p:sp>
        <p:nvSpPr>
          <p:cNvPr id="24581" name="Espaço Reservado para Conteúdo 2"/>
          <p:cNvSpPr>
            <a:spLocks noGrp="1"/>
          </p:cNvSpPr>
          <p:nvPr>
            <p:ph idx="1"/>
          </p:nvPr>
        </p:nvSpPr>
        <p:spPr>
          <a:xfrm>
            <a:off x="131763" y="836712"/>
            <a:ext cx="8929687" cy="5256213"/>
          </a:xfrm>
        </p:spPr>
        <p:txBody>
          <a:bodyPr/>
          <a:lstStyle/>
          <a:p>
            <a:pPr eaLnBrk="1" hangingPunct="1"/>
            <a:r>
              <a:rPr lang="pt-BR" dirty="0" smtClean="0"/>
              <a:t>TCC de João Ricardo Mesquita de Lima: 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 l="4425" t="3421" r="18794" b="10000"/>
          <a:stretch>
            <a:fillRect/>
          </a:stretch>
        </p:blipFill>
        <p:spPr bwMode="auto">
          <a:xfrm>
            <a:off x="3851275" y="2636838"/>
            <a:ext cx="5070475" cy="3573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aixaDeTexto 10"/>
          <p:cNvSpPr txBox="1"/>
          <p:nvPr/>
        </p:nvSpPr>
        <p:spPr>
          <a:xfrm>
            <a:off x="4499992" y="2132856"/>
            <a:ext cx="374441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</a:t>
            </a:r>
            <a:r>
              <a:rPr lang="pt-BR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Docs</a:t>
            </a:r>
            <a:r>
              <a:rPr lang="pt-BR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Formulário</a:t>
            </a:r>
            <a:endParaRPr lang="pt-BR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 l="8560" t="12870" r="65453" b="65395"/>
          <a:stretch>
            <a:fillRect/>
          </a:stretch>
        </p:blipFill>
        <p:spPr bwMode="auto">
          <a:xfrm>
            <a:off x="107504" y="1614066"/>
            <a:ext cx="3610638" cy="1886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Espaço Reservado para Conteúdo 2"/>
          <p:cNvSpPr txBox="1">
            <a:spLocks/>
          </p:cNvSpPr>
          <p:nvPr/>
        </p:nvSpPr>
        <p:spPr bwMode="auto">
          <a:xfrm>
            <a:off x="-36711" y="3688004"/>
            <a:ext cx="51847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65113" indent="-265113">
              <a:spcBef>
                <a:spcPct val="20000"/>
              </a:spcBef>
              <a:buClr>
                <a:srgbClr val="F18227"/>
              </a:buClr>
              <a:buSzPct val="65000"/>
              <a:defRPr/>
            </a:pPr>
            <a:r>
              <a:rPr lang="pt-BR" sz="3200" dirty="0">
                <a:latin typeface="+mn-lt"/>
              </a:rPr>
              <a:t>.Maioria preferiu responder </a:t>
            </a:r>
            <a:r>
              <a:rPr lang="pt-BR" sz="3200" dirty="0" err="1">
                <a:latin typeface="+mn-lt"/>
              </a:rPr>
              <a:t>QuestV</a:t>
            </a:r>
            <a:r>
              <a:rPr lang="pt-BR" sz="3200" dirty="0">
                <a:latin typeface="+mn-lt"/>
              </a:rPr>
              <a:t> fora    da sala de musculação (ex.: </a:t>
            </a:r>
            <a:r>
              <a:rPr lang="pt-BR" sz="3200" dirty="0" smtClean="0">
                <a:latin typeface="+mn-lt"/>
              </a:rPr>
              <a:t>23h24min, 14h32min, 7h23min).</a:t>
            </a:r>
            <a:endParaRPr lang="pt-BR" sz="32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900" dirty="0" smtClean="0"/>
              <a:t>Uso de vídeos e </a:t>
            </a:r>
            <a:r>
              <a:rPr lang="pt-BR" sz="3900" dirty="0" err="1" smtClean="0"/>
              <a:t>QuestV</a:t>
            </a:r>
            <a:endParaRPr lang="pt-BR" sz="39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2A60A3-367F-4DAF-8253-0545EBE54AC5}" type="slidenum">
              <a:rPr lang="pt-BR"/>
              <a:pPr>
                <a:defRPr/>
              </a:pPr>
              <a:t>12</a:t>
            </a:fld>
            <a:endParaRPr lang="pt-BR" dirty="0"/>
          </a:p>
        </p:txBody>
      </p:sp>
      <p:sp>
        <p:nvSpPr>
          <p:cNvPr id="16389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 smtClean="0"/>
              <a:t>Laboratório de Estudos e Pesquisas em Atividade Física e Saúde </a:t>
            </a:r>
            <a:r>
              <a:rPr lang="pt-BR" dirty="0" smtClean="0">
                <a:sym typeface="Webdings" pitchFamily="18" charset="2"/>
              </a:rPr>
              <a:t></a:t>
            </a:r>
            <a:r>
              <a:rPr lang="pt-BR" dirty="0" smtClean="0"/>
              <a:t>http://www.ccs.ufpb.br/edfisica/lepafs/</a:t>
            </a:r>
          </a:p>
        </p:txBody>
      </p:sp>
      <p:sp>
        <p:nvSpPr>
          <p:cNvPr id="25605" name="Espaço Reservado para Conteúdo 2"/>
          <p:cNvSpPr>
            <a:spLocks noGrp="1"/>
          </p:cNvSpPr>
          <p:nvPr>
            <p:ph idx="1"/>
          </p:nvPr>
        </p:nvSpPr>
        <p:spPr>
          <a:xfrm>
            <a:off x="131763" y="692696"/>
            <a:ext cx="8929687" cy="5429250"/>
          </a:xfrm>
        </p:spPr>
        <p:txBody>
          <a:bodyPr/>
          <a:lstStyle/>
          <a:p>
            <a:pPr eaLnBrk="1" hangingPunct="1"/>
            <a:r>
              <a:rPr lang="pt-BR" dirty="0" smtClean="0"/>
              <a:t>TCC de Leonardo </a:t>
            </a:r>
            <a:r>
              <a:rPr lang="pt-BR" dirty="0" err="1" smtClean="0"/>
              <a:t>Rosenstiel</a:t>
            </a:r>
            <a:r>
              <a:rPr lang="pt-BR" dirty="0" smtClean="0"/>
              <a:t> Cunha: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932040" y="1436583"/>
            <a:ext cx="410445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Yola</a:t>
            </a:r>
            <a:r>
              <a:rPr lang="pt-BR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 </a:t>
            </a:r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questionário (</a:t>
            </a:r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</a:t>
            </a:r>
            <a:r>
              <a:rPr lang="pt-BR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Docs</a:t>
            </a:r>
            <a:r>
              <a:rPr lang="pt-BR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Formulário)  e vídeo no </a:t>
            </a:r>
            <a:r>
              <a:rPr lang="pt-BR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YouTube</a:t>
            </a:r>
            <a:r>
              <a:rPr lang="pt-BR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 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incorporados ao </a:t>
            </a:r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site</a:t>
            </a:r>
            <a:endParaRPr lang="pt-BR" b="1" i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 l="12500" t="9366" r="20469" b="12200"/>
          <a:stretch>
            <a:fillRect/>
          </a:stretch>
        </p:blipFill>
        <p:spPr bwMode="auto">
          <a:xfrm>
            <a:off x="4140200" y="2780878"/>
            <a:ext cx="4922838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Espaço Reservado para Conteúdo 2"/>
          <p:cNvSpPr txBox="1">
            <a:spLocks/>
          </p:cNvSpPr>
          <p:nvPr/>
        </p:nvSpPr>
        <p:spPr bwMode="auto">
          <a:xfrm>
            <a:off x="-35942" y="5373665"/>
            <a:ext cx="5328022" cy="100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108000" indent="-108000">
              <a:spcBef>
                <a:spcPts val="0"/>
              </a:spcBef>
              <a:buClr>
                <a:srgbClr val="F18227"/>
              </a:buClr>
              <a:buSzPct val="65000"/>
              <a:defRPr/>
            </a:pPr>
            <a:r>
              <a:rPr lang="pt-BR" sz="3200" dirty="0" smtClean="0">
                <a:latin typeface="+mn-lt"/>
              </a:rPr>
              <a:t>.</a:t>
            </a:r>
            <a:r>
              <a:rPr lang="pt-BR" sz="3200" strike="sngStrike" dirty="0" smtClean="0">
                <a:latin typeface="+mn-lt"/>
              </a:rPr>
              <a:t>Publicitários</a:t>
            </a:r>
            <a:r>
              <a:rPr lang="pt-BR" sz="3200" dirty="0" smtClean="0">
                <a:latin typeface="+mn-lt"/>
              </a:rPr>
              <a:t>+profs</a:t>
            </a:r>
            <a:r>
              <a:rPr lang="pt-BR" sz="3200" dirty="0">
                <a:latin typeface="+mn-lt"/>
              </a:rPr>
              <a:t>. </a:t>
            </a:r>
            <a:r>
              <a:rPr lang="pt-BR" sz="3200" dirty="0" smtClean="0">
                <a:latin typeface="+mn-lt"/>
              </a:rPr>
              <a:t>IES</a:t>
            </a:r>
            <a:r>
              <a:rPr lang="pt-BR" sz="3200" dirty="0" smtClean="0">
                <a:latin typeface="+mn-lt"/>
              </a:rPr>
              <a:t>: 4 profs.</a:t>
            </a:r>
            <a:r>
              <a:rPr lang="pt-BR" sz="3200" dirty="0" smtClean="0">
                <a:latin typeface="+mn-lt"/>
                <a:sym typeface="Wingdings"/>
              </a:rPr>
              <a:t></a:t>
            </a:r>
            <a:r>
              <a:rPr lang="pt-BR" sz="3200" dirty="0" err="1" smtClean="0">
                <a:latin typeface="+mn-lt"/>
              </a:rPr>
              <a:t>QuestV</a:t>
            </a:r>
            <a:endParaRPr lang="pt-BR" sz="3200" dirty="0">
              <a:latin typeface="+mn-lt"/>
            </a:endParaRPr>
          </a:p>
        </p:txBody>
      </p:sp>
      <p:grpSp>
        <p:nvGrpSpPr>
          <p:cNvPr id="189" name="Grupo 188"/>
          <p:cNvGrpSpPr/>
          <p:nvPr/>
        </p:nvGrpSpPr>
        <p:grpSpPr>
          <a:xfrm>
            <a:off x="122238" y="1268760"/>
            <a:ext cx="3816350" cy="1483494"/>
            <a:chOff x="122238" y="1340768"/>
            <a:chExt cx="3816350" cy="1483494"/>
          </a:xfrm>
        </p:grpSpPr>
        <p:pic>
          <p:nvPicPr>
            <p:cNvPr id="4505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0372" t="10035" r="25000" b="85657"/>
            <a:stretch>
              <a:fillRect/>
            </a:stretch>
          </p:blipFill>
          <p:spPr bwMode="auto">
            <a:xfrm>
              <a:off x="122238" y="1340768"/>
              <a:ext cx="3816350" cy="1873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0372" t="16632" r="25000" b="53677"/>
            <a:stretch>
              <a:fillRect/>
            </a:stretch>
          </p:blipFill>
          <p:spPr bwMode="auto">
            <a:xfrm>
              <a:off x="122238" y="1528093"/>
              <a:ext cx="3816350" cy="12961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88" name="Imagem 187" descr="Leo_disseminaca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2636912"/>
            <a:ext cx="3800089" cy="2602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0" name="Retângulo 189"/>
          <p:cNvSpPr/>
          <p:nvPr/>
        </p:nvSpPr>
        <p:spPr>
          <a:xfrm>
            <a:off x="973227" y="4725144"/>
            <a:ext cx="1582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an-mar 2011</a:t>
            </a:r>
            <a:endParaRPr lang="pt-B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2868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900" dirty="0" smtClean="0"/>
              <a:t>Uso de planilha eletrônica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2A60A3-367F-4DAF-8253-0545EBE54AC5}" type="slidenum">
              <a:rPr lang="pt-BR"/>
              <a:pPr>
                <a:defRPr/>
              </a:pPr>
              <a:t>13</a:t>
            </a:fld>
            <a:endParaRPr lang="pt-BR" dirty="0"/>
          </a:p>
        </p:txBody>
      </p:sp>
      <p:sp>
        <p:nvSpPr>
          <p:cNvPr id="16389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 smtClean="0"/>
              <a:t>Laboratório de Estudos e Pesquisas em Atividade Física e Saúde </a:t>
            </a:r>
            <a:r>
              <a:rPr lang="pt-BR" dirty="0" smtClean="0">
                <a:sym typeface="Webdings" pitchFamily="18" charset="2"/>
              </a:rPr>
              <a:t></a:t>
            </a:r>
            <a:r>
              <a:rPr lang="pt-BR" dirty="0" smtClean="0"/>
              <a:t>http://www.ccs.ufpb.br/edfisica/lepafs/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98556" y="3200203"/>
            <a:ext cx="24773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Libre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</a:t>
            </a:r>
            <a:r>
              <a:rPr lang="pt-BR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 ser utilizado</a:t>
            </a:r>
            <a:endParaRPr lang="pt-BR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Espaço Reservado para Conteúdo 13" descr="logo_pg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6479" t="30957" r="15543" b="13809"/>
          <a:stretch>
            <a:fillRect/>
          </a:stretch>
        </p:blipFill>
        <p:spPr>
          <a:xfrm>
            <a:off x="7379750" y="162251"/>
            <a:ext cx="1656746" cy="602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Espaço Reservado para Conteúdo 2"/>
          <p:cNvSpPr txBox="1">
            <a:spLocks/>
          </p:cNvSpPr>
          <p:nvPr/>
        </p:nvSpPr>
        <p:spPr bwMode="auto">
          <a:xfrm>
            <a:off x="-36512" y="764704"/>
            <a:ext cx="566437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265113" lvl="0" indent="-265113">
              <a:spcBef>
                <a:spcPct val="20000"/>
              </a:spcBef>
              <a:buClr>
                <a:srgbClr val="F18227"/>
              </a:buClr>
              <a:buSzPct val="65000"/>
              <a:buFont typeface="Wingdings" pitchFamily="2" charset="2"/>
              <a:buChar char="Ü"/>
            </a:pPr>
            <a:r>
              <a:rPr kumimoji="0" lang="pt-B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Autoexplicativa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722313" lvl="1" indent="-265113">
              <a:spcBef>
                <a:spcPct val="20000"/>
              </a:spcBef>
              <a:buClr>
                <a:srgbClr val="F18227"/>
              </a:buClr>
              <a:buSzPct val="65000"/>
              <a:buFont typeface="Wingdings" pitchFamily="2" charset="2"/>
              <a:buChar char="Ü"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Imediato </a:t>
            </a:r>
            <a:r>
              <a:rPr lang="pt-BR" sz="3200" dirty="0">
                <a:latin typeface="+mn-lt"/>
              </a:rPr>
              <a:t>c</a:t>
            </a:r>
            <a:r>
              <a:rPr kumimoji="0" lang="pt-B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álculo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classificação de dados,</a:t>
            </a:r>
          </a:p>
          <a:p>
            <a:pPr marL="722313" lvl="1" indent="-265113">
              <a:spcBef>
                <a:spcPct val="20000"/>
              </a:spcBef>
              <a:buClr>
                <a:srgbClr val="F18227"/>
              </a:buClr>
              <a:buSzPct val="65000"/>
              <a:buFont typeface="Wingdings" pitchFamily="2" charset="2"/>
              <a:buChar char="Ü"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Possibilita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geração de relatório </a:t>
            </a:r>
            <a:r>
              <a:rPr lang="pt-BR" sz="3200" dirty="0"/>
              <a:t>‘</a:t>
            </a:r>
            <a:r>
              <a:rPr lang="pt-BR" sz="3200" dirty="0" smtClean="0"/>
              <a:t>automático’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 cstate="print"/>
          <a:srcRect b="74500"/>
          <a:stretch>
            <a:fillRect/>
          </a:stretch>
        </p:blipFill>
        <p:spPr bwMode="auto">
          <a:xfrm>
            <a:off x="57815" y="3933056"/>
            <a:ext cx="9036175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5" cstate="print"/>
          <a:srcRect b="78000"/>
          <a:stretch>
            <a:fillRect/>
          </a:stretch>
        </p:blipFill>
        <p:spPr bwMode="auto">
          <a:xfrm>
            <a:off x="64524" y="5286694"/>
            <a:ext cx="8997036" cy="1113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6" cstate="print"/>
          <a:srcRect l="28738" t="18500" r="25000" b="9401"/>
          <a:stretch>
            <a:fillRect/>
          </a:stretch>
        </p:blipFill>
        <p:spPr bwMode="auto">
          <a:xfrm>
            <a:off x="5465124" y="836712"/>
            <a:ext cx="3614166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988" y="-27384"/>
            <a:ext cx="9001156" cy="92868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Referências</a:t>
            </a:r>
          </a:p>
        </p:txBody>
      </p:sp>
      <p:sp>
        <p:nvSpPr>
          <p:cNvPr id="26627" name="Espaço Reservado para Conteúdo 2"/>
          <p:cNvSpPr>
            <a:spLocks noGrp="1"/>
          </p:cNvSpPr>
          <p:nvPr>
            <p:ph idx="1"/>
          </p:nvPr>
        </p:nvSpPr>
        <p:spPr>
          <a:xfrm>
            <a:off x="131763" y="908720"/>
            <a:ext cx="8929687" cy="576064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pt-BR" sz="2000" dirty="0" err="1" smtClean="0"/>
              <a:t>iDICIONÁRIO</a:t>
            </a:r>
            <a:r>
              <a:rPr lang="pt-BR" sz="2000" dirty="0" smtClean="0"/>
              <a:t> AULETE. </a:t>
            </a:r>
            <a:r>
              <a:rPr lang="pt-BR" sz="2000" b="1" dirty="0" smtClean="0"/>
              <a:t>Virtual</a:t>
            </a:r>
            <a:r>
              <a:rPr lang="pt-BR" sz="2000" dirty="0" smtClean="0"/>
              <a:t>. Disponível em: </a:t>
            </a:r>
            <a:r>
              <a:rPr lang="pt-BR" sz="2000" dirty="0" smtClean="0">
                <a:hlinkClick r:id="rId3"/>
              </a:rPr>
              <a:t>http://aulete.uol.com.br/site.</a:t>
            </a:r>
            <a:r>
              <a:rPr lang="pt-BR" sz="2000" dirty="0" err="1" smtClean="0">
                <a:hlinkClick r:id="rId3"/>
              </a:rPr>
              <a:t>php</a:t>
            </a:r>
            <a:r>
              <a:rPr lang="pt-BR" sz="2000" dirty="0" smtClean="0">
                <a:hlinkClick r:id="rId3"/>
              </a:rPr>
              <a:t>?mdl=</a:t>
            </a:r>
            <a:r>
              <a:rPr lang="pt-BR" sz="2000" dirty="0" err="1" smtClean="0">
                <a:hlinkClick r:id="rId3"/>
              </a:rPr>
              <a:t>aulete_digital&amp;op</a:t>
            </a:r>
            <a:r>
              <a:rPr lang="pt-BR" sz="2000" dirty="0" smtClean="0">
                <a:hlinkClick r:id="rId3"/>
              </a:rPr>
              <a:t>=</a:t>
            </a:r>
            <a:r>
              <a:rPr lang="pt-BR" sz="2000" dirty="0" err="1" smtClean="0">
                <a:hlinkClick r:id="rId3"/>
              </a:rPr>
              <a:t>loadVerbete&amp;pesquisa</a:t>
            </a:r>
            <a:r>
              <a:rPr lang="pt-BR" sz="2000" dirty="0" smtClean="0">
                <a:hlinkClick r:id="rId3"/>
              </a:rPr>
              <a:t>=1&amp;palavra=</a:t>
            </a:r>
            <a:r>
              <a:rPr lang="pt-BR" sz="2000" dirty="0" err="1" smtClean="0">
                <a:hlinkClick r:id="rId3"/>
              </a:rPr>
              <a:t>virtual&amp;x</a:t>
            </a:r>
            <a:r>
              <a:rPr lang="pt-BR" sz="2000" dirty="0" smtClean="0">
                <a:hlinkClick r:id="rId3"/>
              </a:rPr>
              <a:t>=0&amp;y=0</a:t>
            </a:r>
            <a:r>
              <a:rPr lang="pt-BR" sz="2000" dirty="0" smtClean="0"/>
              <a:t>. Acesso em 21 mai 2011</a:t>
            </a:r>
            <a:r>
              <a:rPr lang="pt-BR" sz="2000" dirty="0" smtClean="0"/>
              <a:t>.</a:t>
            </a:r>
            <a:endParaRPr lang="pt-BR" sz="2000" dirty="0" smtClean="0"/>
          </a:p>
          <a:p>
            <a:pPr eaLnBrk="1" hangingPunct="1"/>
            <a:r>
              <a:rPr lang="pt-BR" sz="2000" dirty="0" smtClean="0">
                <a:hlinkClick r:id="rId4"/>
              </a:rPr>
              <a:t>http://www.ccs.ufpb.br/edfisica/lepafs</a:t>
            </a:r>
            <a:r>
              <a:rPr lang="pt-BR" sz="2000" dirty="0" smtClean="0">
                <a:hlinkClick r:id="rId4"/>
              </a:rPr>
              <a:t>/</a:t>
            </a:r>
            <a:endParaRPr lang="pt-BR" sz="2000" dirty="0" smtClean="0"/>
          </a:p>
          <a:p>
            <a:pPr eaLnBrk="1" hangingPunct="1"/>
            <a:r>
              <a:rPr lang="pt-BR" sz="2000" dirty="0" smtClean="0">
                <a:hlinkClick r:id="rId5"/>
              </a:rPr>
              <a:t>http://</a:t>
            </a:r>
            <a:r>
              <a:rPr lang="pt-BR" sz="2000" dirty="0" smtClean="0">
                <a:hlinkClick r:id="rId5"/>
              </a:rPr>
              <a:t>lepafsdef.yolasite.com/prof-caroline.</a:t>
            </a:r>
            <a:r>
              <a:rPr lang="pt-BR" sz="2000" dirty="0" err="1" smtClean="0">
                <a:hlinkClick r:id="rId5"/>
              </a:rPr>
              <a:t>php</a:t>
            </a:r>
            <a:endParaRPr lang="pt-BR" sz="2000" dirty="0" smtClean="0"/>
          </a:p>
          <a:p>
            <a:pPr eaLnBrk="1" hangingPunct="1"/>
            <a:r>
              <a:rPr lang="pt-BR" sz="2000" dirty="0" smtClean="0">
                <a:hlinkClick r:id="rId6"/>
              </a:rPr>
              <a:t>http://</a:t>
            </a:r>
            <a:r>
              <a:rPr lang="pt-BR" sz="2000" dirty="0" smtClean="0">
                <a:hlinkClick r:id="rId6"/>
              </a:rPr>
              <a:t>www.ccs.ufpb.br/edfisica/defhu.html</a:t>
            </a:r>
            <a:endParaRPr lang="pt-BR" sz="2000" dirty="0" smtClean="0"/>
          </a:p>
          <a:p>
            <a:pPr eaLnBrk="1" hangingPunct="1"/>
            <a:r>
              <a:rPr lang="pt-BR" sz="2000" dirty="0" smtClean="0">
                <a:hlinkClick r:id="rId7"/>
              </a:rPr>
              <a:t>http://www.ccs.ufpb.br/edfisica</a:t>
            </a:r>
            <a:r>
              <a:rPr lang="pt-BR" sz="2000" dirty="0" smtClean="0">
                <a:hlinkClick r:id="rId7"/>
              </a:rPr>
              <a:t>/</a:t>
            </a:r>
            <a:endParaRPr lang="pt-BR" sz="2000" dirty="0" smtClean="0"/>
          </a:p>
          <a:p>
            <a:pPr eaLnBrk="1" hangingPunct="1"/>
            <a:r>
              <a:rPr lang="pt-BR" sz="2000" dirty="0" smtClean="0">
                <a:hlinkClick r:id="rId8"/>
              </a:rPr>
              <a:t>http://meigoiaba.blogspot.com</a:t>
            </a:r>
            <a:r>
              <a:rPr lang="pt-BR" sz="2000" dirty="0" smtClean="0">
                <a:hlinkClick r:id="rId8"/>
              </a:rPr>
              <a:t>/</a:t>
            </a:r>
            <a:endParaRPr lang="pt-BR" sz="2000" dirty="0" smtClean="0"/>
          </a:p>
          <a:p>
            <a:pPr eaLnBrk="1" hangingPunct="1"/>
            <a:r>
              <a:rPr lang="pt-BR" sz="2000" dirty="0" smtClean="0">
                <a:hlinkClick r:id="rId9"/>
              </a:rPr>
              <a:t>http://www.blogger.com</a:t>
            </a:r>
            <a:endParaRPr lang="pt-BR" sz="2000" dirty="0" smtClean="0"/>
          </a:p>
          <a:p>
            <a:pPr eaLnBrk="1" hangingPunct="1"/>
            <a:r>
              <a:rPr lang="pt-BR" sz="2000" dirty="0" smtClean="0">
                <a:hlinkClick r:id="rId10"/>
              </a:rPr>
              <a:t>http</a:t>
            </a:r>
            <a:r>
              <a:rPr lang="pt-BR" sz="2000" dirty="0" smtClean="0">
                <a:hlinkClick r:id="rId10"/>
              </a:rPr>
              <a:t>://www.yola.com</a:t>
            </a:r>
            <a:r>
              <a:rPr lang="pt-BR" sz="2000" dirty="0" smtClean="0">
                <a:hlinkClick r:id="rId10"/>
              </a:rPr>
              <a:t>/</a:t>
            </a:r>
            <a:endParaRPr lang="pt-BR" sz="2000" dirty="0" smtClean="0"/>
          </a:p>
          <a:p>
            <a:pPr eaLnBrk="1" hangingPunct="1"/>
            <a:r>
              <a:rPr lang="pt-BR" sz="2000" dirty="0" smtClean="0">
                <a:hlinkClick r:id="rId11"/>
              </a:rPr>
              <a:t>http://wwwn.cdc.gov/epiinfo/</a:t>
            </a:r>
            <a:endParaRPr lang="pt-BR" sz="2000" dirty="0" smtClean="0"/>
          </a:p>
          <a:p>
            <a:pPr eaLnBrk="1" hangingPunct="1"/>
            <a:r>
              <a:rPr lang="pt-BR" sz="2000" dirty="0" smtClean="0">
                <a:hlinkClick r:id="rId12"/>
              </a:rPr>
              <a:t>https</a:t>
            </a:r>
            <a:r>
              <a:rPr lang="pt-BR" sz="2000" dirty="0" smtClean="0">
                <a:hlinkClick r:id="rId12"/>
              </a:rPr>
              <a:t>://docs.google.com/</a:t>
            </a:r>
            <a:r>
              <a:rPr lang="pt-BR" sz="2000" dirty="0" smtClean="0"/>
              <a:t> </a:t>
            </a:r>
          </a:p>
          <a:p>
            <a:pPr eaLnBrk="1" hangingPunct="1"/>
            <a:r>
              <a:rPr lang="pt-BR" sz="2000" dirty="0" smtClean="0">
                <a:hlinkClick r:id="rId13"/>
              </a:rPr>
              <a:t>http</a:t>
            </a:r>
            <a:r>
              <a:rPr lang="pt-BR" sz="2000" dirty="0" smtClean="0">
                <a:hlinkClick r:id="rId13"/>
              </a:rPr>
              <a:t>://www.buddypoke.com</a:t>
            </a:r>
            <a:r>
              <a:rPr lang="pt-BR" sz="2000" dirty="0" smtClean="0">
                <a:hlinkClick r:id="rId13"/>
              </a:rPr>
              <a:t>/</a:t>
            </a:r>
            <a:endParaRPr lang="pt-BR" sz="2000" dirty="0" smtClean="0"/>
          </a:p>
          <a:p>
            <a:pPr eaLnBrk="1" hangingPunct="1"/>
            <a:r>
              <a:rPr lang="pt-BR" sz="2000" dirty="0" smtClean="0">
                <a:hlinkClick r:id="rId14"/>
              </a:rPr>
              <a:t>http</a:t>
            </a:r>
            <a:r>
              <a:rPr lang="pt-BR" sz="2000" dirty="0" smtClean="0">
                <a:hlinkClick r:id="rId14"/>
              </a:rPr>
              <a:t>://www.youtube.com</a:t>
            </a:r>
            <a:r>
              <a:rPr lang="pt-BR" sz="2000" dirty="0" smtClean="0">
                <a:hlinkClick r:id="rId14"/>
              </a:rPr>
              <a:t>/</a:t>
            </a:r>
            <a:r>
              <a:rPr lang="pt-BR" sz="2000" dirty="0" smtClean="0"/>
              <a:t> </a:t>
            </a:r>
          </a:p>
          <a:p>
            <a:pPr eaLnBrk="1" hangingPunct="1"/>
            <a:r>
              <a:rPr lang="pt-BR" sz="2000" dirty="0" smtClean="0">
                <a:hlinkClick r:id="rId15"/>
              </a:rPr>
              <a:t>http://keepvid.com/</a:t>
            </a:r>
            <a:endParaRPr lang="pt-BR" sz="2000" dirty="0" smtClean="0"/>
          </a:p>
          <a:p>
            <a:pPr eaLnBrk="1" hangingPunct="1"/>
            <a:r>
              <a:rPr lang="pt-BR" sz="2000" dirty="0" smtClean="0">
                <a:hlinkClick r:id="rId16"/>
              </a:rPr>
              <a:t>http</a:t>
            </a:r>
            <a:r>
              <a:rPr lang="pt-BR" sz="2000" dirty="0" smtClean="0">
                <a:hlinkClick r:id="rId16"/>
              </a:rPr>
              <a:t>://www.libreoffice.org.br</a:t>
            </a:r>
            <a:r>
              <a:rPr lang="pt-BR" sz="2000" dirty="0" smtClean="0">
                <a:hlinkClick r:id="rId16"/>
              </a:rPr>
              <a:t>/</a:t>
            </a:r>
            <a:endParaRPr lang="pt-BR" sz="2000" dirty="0" smtClean="0"/>
          </a:p>
          <a:p>
            <a:pPr eaLnBrk="1" hangingPunct="1"/>
            <a:endParaRPr lang="pt-BR" sz="1600" dirty="0" smtClean="0"/>
          </a:p>
          <a:p>
            <a:pPr eaLnBrk="1" hangingPunct="1"/>
            <a:endParaRPr lang="pt-BR" sz="1600" dirty="0" smtClean="0"/>
          </a:p>
          <a:p>
            <a:pPr eaLnBrk="1" hangingPunct="1"/>
            <a:endParaRPr lang="pt-BR" sz="1600" dirty="0" smtClean="0"/>
          </a:p>
          <a:p>
            <a:pPr eaLnBrk="1" hangingPunct="1"/>
            <a:endParaRPr lang="pt-BR" sz="1600" dirty="0" smtClean="0"/>
          </a:p>
          <a:p>
            <a:pPr eaLnBrk="1" hangingPunct="1"/>
            <a:endParaRPr lang="pt-BR" sz="1600" dirty="0" smtClean="0"/>
          </a:p>
          <a:p>
            <a:pPr eaLnBrk="1" hangingPunct="1">
              <a:buNone/>
            </a:pPr>
            <a:endParaRPr lang="pt-BR" sz="1400" dirty="0" smtClean="0"/>
          </a:p>
          <a:p>
            <a:pPr eaLnBrk="1" hangingPunct="1">
              <a:buNone/>
            </a:pPr>
            <a:endParaRPr lang="pt-BR" sz="14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BCBF8-7912-4D99-B920-D0574621692F}" type="slidenum">
              <a:rPr lang="pt-BR"/>
              <a:pPr>
                <a:defRPr/>
              </a:pPr>
              <a:t>14</a:t>
            </a:fld>
            <a:endParaRPr lang="pt-BR" dirty="0"/>
          </a:p>
        </p:txBody>
      </p:sp>
      <p:sp>
        <p:nvSpPr>
          <p:cNvPr id="17413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 smtClean="0"/>
              <a:t>Laboratório de Estudos e Pesquisas em Atividade Física e Saúde </a:t>
            </a:r>
            <a:r>
              <a:rPr lang="pt-BR" sz="1200" dirty="0" smtClean="0">
                <a:sym typeface="Webdings" pitchFamily="18" charset="2"/>
              </a:rPr>
              <a:t></a:t>
            </a:r>
            <a:r>
              <a:rPr lang="pt-BR" dirty="0" smtClean="0"/>
              <a:t>http://www.ccs.ufpb.br/edfisica/lepafs/</a:t>
            </a:r>
          </a:p>
        </p:txBody>
      </p:sp>
      <p:pic>
        <p:nvPicPr>
          <p:cNvPr id="7" name="Imagem 6" descr="afca_enlouquecidos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788024" y="3235226"/>
            <a:ext cx="4105131" cy="3082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Ferramenta virtual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0E2C0-725C-4619-926B-AE28C9926E8E}" type="slidenum">
              <a:rPr lang="pt-BR"/>
              <a:pPr>
                <a:defRPr/>
              </a:pPr>
              <a:t>2</a:t>
            </a:fld>
            <a:endParaRPr lang="pt-BR" dirty="0"/>
          </a:p>
        </p:txBody>
      </p:sp>
      <p:sp>
        <p:nvSpPr>
          <p:cNvPr id="1536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 smtClean="0"/>
              <a:t>Laboratório de Estudos e Pesquisas em Atividade Física e Saúde </a:t>
            </a:r>
            <a:r>
              <a:rPr lang="pt-BR" sz="1200" dirty="0" smtClean="0">
                <a:sym typeface="Webdings" pitchFamily="18" charset="2"/>
              </a:rPr>
              <a:t></a:t>
            </a:r>
            <a:r>
              <a:rPr lang="pt-BR" dirty="0" smtClean="0"/>
              <a:t>http://www.ccs.ufpb.br/edfisica/lepafs/</a:t>
            </a:r>
          </a:p>
        </p:txBody>
      </p:sp>
      <p:sp>
        <p:nvSpPr>
          <p:cNvPr id="3" name="Espaço Reservado para Conteúdo 5"/>
          <p:cNvSpPr>
            <a:spLocks noGrp="1"/>
          </p:cNvSpPr>
          <p:nvPr>
            <p:ph idx="1"/>
          </p:nvPr>
        </p:nvSpPr>
        <p:spPr>
          <a:xfrm>
            <a:off x="131763" y="1022350"/>
            <a:ext cx="8929687" cy="5429250"/>
          </a:xfrm>
        </p:spPr>
        <p:txBody>
          <a:bodyPr/>
          <a:lstStyle/>
          <a:p>
            <a:pPr eaLnBrk="1" hangingPunct="1"/>
            <a:r>
              <a:rPr lang="pt-BR" dirty="0" smtClean="0"/>
              <a:t>Virtual: existe apenas como efeito de representação/simulação feita pelo computador </a:t>
            </a:r>
            <a:r>
              <a:rPr lang="pt-BR" sz="2000" dirty="0" smtClean="0"/>
              <a:t>(adaptado de </a:t>
            </a:r>
            <a:r>
              <a:rPr lang="pt-BR" sz="2000" dirty="0" err="1" smtClean="0"/>
              <a:t>iDicionário</a:t>
            </a:r>
            <a:r>
              <a:rPr lang="pt-BR" sz="2000" dirty="0" smtClean="0"/>
              <a:t> </a:t>
            </a:r>
            <a:r>
              <a:rPr lang="pt-BR" sz="2000" dirty="0" err="1" smtClean="0"/>
              <a:t>Aulete</a:t>
            </a:r>
            <a:r>
              <a:rPr lang="pt-BR" sz="2000" dirty="0" smtClean="0"/>
              <a:t>, 2011).</a:t>
            </a:r>
          </a:p>
          <a:p>
            <a:pPr eaLnBrk="1" hangingPunct="1"/>
            <a:endParaRPr lang="pt-BR" dirty="0" smtClean="0"/>
          </a:p>
        </p:txBody>
      </p:sp>
      <p:grpSp>
        <p:nvGrpSpPr>
          <p:cNvPr id="15366" name="Grupo 60"/>
          <p:cNvGrpSpPr>
            <a:grpSpLocks/>
          </p:cNvGrpSpPr>
          <p:nvPr/>
        </p:nvGrpSpPr>
        <p:grpSpPr bwMode="auto">
          <a:xfrm>
            <a:off x="107950" y="2571750"/>
            <a:ext cx="8712200" cy="3952875"/>
            <a:chOff x="107504" y="2572097"/>
            <a:chExt cx="8712968" cy="3953247"/>
          </a:xfrm>
        </p:grpSpPr>
        <p:pic>
          <p:nvPicPr>
            <p:cNvPr id="15370" name="Picture 52" descr="D:\Caroline\Documentos\Documents\Imagens\Cliparts\avo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7092280" y="2663180"/>
              <a:ext cx="1181100" cy="180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71" name="Grupo 46"/>
            <p:cNvGrpSpPr>
              <a:grpSpLocks/>
            </p:cNvGrpSpPr>
            <p:nvPr/>
          </p:nvGrpSpPr>
          <p:grpSpPr bwMode="auto">
            <a:xfrm>
              <a:off x="107504" y="2836714"/>
              <a:ext cx="3382962" cy="3106737"/>
              <a:chOff x="539552" y="2738438"/>
              <a:chExt cx="3382962" cy="3106737"/>
            </a:xfrm>
          </p:grpSpPr>
          <p:sp>
            <p:nvSpPr>
              <p:cNvPr id="15385" name="Freeform 13"/>
              <p:cNvSpPr>
                <a:spLocks/>
              </p:cNvSpPr>
              <p:nvPr/>
            </p:nvSpPr>
            <p:spPr bwMode="auto">
              <a:xfrm>
                <a:off x="539552" y="2738438"/>
                <a:ext cx="3382962" cy="3106737"/>
              </a:xfrm>
              <a:custGeom>
                <a:avLst/>
                <a:gdLst>
                  <a:gd name="T0" fmla="*/ 1096962 w 2131"/>
                  <a:gd name="T1" fmla="*/ 215900 h 1957"/>
                  <a:gd name="T2" fmla="*/ 1554162 w 2131"/>
                  <a:gd name="T3" fmla="*/ 552450 h 1957"/>
                  <a:gd name="T4" fmla="*/ 1651000 w 2131"/>
                  <a:gd name="T5" fmla="*/ 631825 h 1957"/>
                  <a:gd name="T6" fmla="*/ 1169987 w 2131"/>
                  <a:gd name="T7" fmla="*/ 431800 h 1957"/>
                  <a:gd name="T8" fmla="*/ 844550 w 2131"/>
                  <a:gd name="T9" fmla="*/ 233363 h 1957"/>
                  <a:gd name="T10" fmla="*/ 1257300 w 2131"/>
                  <a:gd name="T11" fmla="*/ 584200 h 1957"/>
                  <a:gd name="T12" fmla="*/ 1692275 w 2131"/>
                  <a:gd name="T13" fmla="*/ 815975 h 1957"/>
                  <a:gd name="T14" fmla="*/ 1338262 w 2131"/>
                  <a:gd name="T15" fmla="*/ 719137 h 1957"/>
                  <a:gd name="T16" fmla="*/ 844550 w 2131"/>
                  <a:gd name="T17" fmla="*/ 468313 h 1957"/>
                  <a:gd name="T18" fmla="*/ 947737 w 2131"/>
                  <a:gd name="T19" fmla="*/ 595312 h 1957"/>
                  <a:gd name="T20" fmla="*/ 1341437 w 2131"/>
                  <a:gd name="T21" fmla="*/ 860425 h 1957"/>
                  <a:gd name="T22" fmla="*/ 1422400 w 2131"/>
                  <a:gd name="T23" fmla="*/ 938213 h 1957"/>
                  <a:gd name="T24" fmla="*/ 1006475 w 2131"/>
                  <a:gd name="T25" fmla="*/ 785812 h 1957"/>
                  <a:gd name="T26" fmla="*/ 703262 w 2131"/>
                  <a:gd name="T27" fmla="*/ 642937 h 1957"/>
                  <a:gd name="T28" fmla="*/ 1011237 w 2131"/>
                  <a:gd name="T29" fmla="*/ 887413 h 1957"/>
                  <a:gd name="T30" fmla="*/ 1301750 w 2131"/>
                  <a:gd name="T31" fmla="*/ 1038225 h 1957"/>
                  <a:gd name="T32" fmla="*/ 1047750 w 2131"/>
                  <a:gd name="T33" fmla="*/ 995362 h 1957"/>
                  <a:gd name="T34" fmla="*/ 700087 w 2131"/>
                  <a:gd name="T35" fmla="*/ 855663 h 1957"/>
                  <a:gd name="T36" fmla="*/ 808037 w 2131"/>
                  <a:gd name="T37" fmla="*/ 966787 h 1957"/>
                  <a:gd name="T38" fmla="*/ 1254125 w 2131"/>
                  <a:gd name="T39" fmla="*/ 1219200 h 1957"/>
                  <a:gd name="T40" fmla="*/ 1347787 w 2131"/>
                  <a:gd name="T41" fmla="*/ 1300162 h 1957"/>
                  <a:gd name="T42" fmla="*/ 877887 w 2131"/>
                  <a:gd name="T43" fmla="*/ 1149350 h 1957"/>
                  <a:gd name="T44" fmla="*/ 555625 w 2131"/>
                  <a:gd name="T45" fmla="*/ 1025525 h 1957"/>
                  <a:gd name="T46" fmla="*/ 963612 w 2131"/>
                  <a:gd name="T47" fmla="*/ 1284287 h 1957"/>
                  <a:gd name="T48" fmla="*/ 1392237 w 2131"/>
                  <a:gd name="T49" fmla="*/ 1492250 h 1957"/>
                  <a:gd name="T50" fmla="*/ 1044575 w 2131"/>
                  <a:gd name="T51" fmla="*/ 1412875 h 1957"/>
                  <a:gd name="T52" fmla="*/ 547687 w 2131"/>
                  <a:gd name="T53" fmla="*/ 1228725 h 1957"/>
                  <a:gd name="T54" fmla="*/ 655637 w 2131"/>
                  <a:gd name="T55" fmla="*/ 1333500 h 1957"/>
                  <a:gd name="T56" fmla="*/ 1111250 w 2131"/>
                  <a:gd name="T57" fmla="*/ 1573212 h 1957"/>
                  <a:gd name="T58" fmla="*/ 1206500 w 2131"/>
                  <a:gd name="T59" fmla="*/ 1654175 h 1957"/>
                  <a:gd name="T60" fmla="*/ 727075 w 2131"/>
                  <a:gd name="T61" fmla="*/ 1516062 h 1957"/>
                  <a:gd name="T62" fmla="*/ 392112 w 2131"/>
                  <a:gd name="T63" fmla="*/ 1395412 h 1957"/>
                  <a:gd name="T64" fmla="*/ 814387 w 2131"/>
                  <a:gd name="T65" fmla="*/ 1647825 h 1957"/>
                  <a:gd name="T66" fmla="*/ 1257300 w 2131"/>
                  <a:gd name="T67" fmla="*/ 1851025 h 1957"/>
                  <a:gd name="T68" fmla="*/ 901700 w 2131"/>
                  <a:gd name="T69" fmla="*/ 1779588 h 1957"/>
                  <a:gd name="T70" fmla="*/ 382587 w 2131"/>
                  <a:gd name="T71" fmla="*/ 1593850 h 1957"/>
                  <a:gd name="T72" fmla="*/ 496887 w 2131"/>
                  <a:gd name="T73" fmla="*/ 1700213 h 1957"/>
                  <a:gd name="T74" fmla="*/ 971550 w 2131"/>
                  <a:gd name="T75" fmla="*/ 1944687 h 1957"/>
                  <a:gd name="T76" fmla="*/ 1071562 w 2131"/>
                  <a:gd name="T77" fmla="*/ 2024062 h 1957"/>
                  <a:gd name="T78" fmla="*/ 573087 w 2131"/>
                  <a:gd name="T79" fmla="*/ 1890712 h 1957"/>
                  <a:gd name="T80" fmla="*/ 211137 w 2131"/>
                  <a:gd name="T81" fmla="*/ 1755775 h 1957"/>
                  <a:gd name="T82" fmla="*/ 665162 w 2131"/>
                  <a:gd name="T83" fmla="*/ 2030412 h 1957"/>
                  <a:gd name="T84" fmla="*/ 1128712 w 2131"/>
                  <a:gd name="T85" fmla="*/ 2228850 h 1957"/>
                  <a:gd name="T86" fmla="*/ 757237 w 2131"/>
                  <a:gd name="T87" fmla="*/ 2165350 h 1957"/>
                  <a:gd name="T88" fmla="*/ 198437 w 2131"/>
                  <a:gd name="T89" fmla="*/ 1963737 h 1957"/>
                  <a:gd name="T90" fmla="*/ 323850 w 2131"/>
                  <a:gd name="T91" fmla="*/ 2081212 h 1957"/>
                  <a:gd name="T92" fmla="*/ 835025 w 2131"/>
                  <a:gd name="T93" fmla="*/ 2338387 h 1957"/>
                  <a:gd name="T94" fmla="*/ 941387 w 2131"/>
                  <a:gd name="T95" fmla="*/ 2417762 h 1957"/>
                  <a:gd name="T96" fmla="*/ 409575 w 2131"/>
                  <a:gd name="T97" fmla="*/ 2284412 h 1957"/>
                  <a:gd name="T98" fmla="*/ 3175 w 2131"/>
                  <a:gd name="T99" fmla="*/ 2125662 h 1957"/>
                  <a:gd name="T100" fmla="*/ 735012 w 2131"/>
                  <a:gd name="T101" fmla="*/ 2479675 h 1957"/>
                  <a:gd name="T102" fmla="*/ 1398587 w 2131"/>
                  <a:gd name="T103" fmla="*/ 2617787 h 1957"/>
                  <a:gd name="T104" fmla="*/ 1966912 w 2131"/>
                  <a:gd name="T105" fmla="*/ 2719387 h 1957"/>
                  <a:gd name="T106" fmla="*/ 2535237 w 2131"/>
                  <a:gd name="T107" fmla="*/ 3038475 h 1957"/>
                  <a:gd name="T108" fmla="*/ 2803524 w 2131"/>
                  <a:gd name="T109" fmla="*/ 2228850 h 1957"/>
                  <a:gd name="T110" fmla="*/ 3298825 w 2131"/>
                  <a:gd name="T111" fmla="*/ 1406525 h 1957"/>
                  <a:gd name="T112" fmla="*/ 2894012 w 2131"/>
                  <a:gd name="T113" fmla="*/ 881063 h 1957"/>
                  <a:gd name="T114" fmla="*/ 2322512 w 2131"/>
                  <a:gd name="T115" fmla="*/ 696912 h 1957"/>
                  <a:gd name="T116" fmla="*/ 1706562 w 2131"/>
                  <a:gd name="T117" fmla="*/ 538162 h 1957"/>
                  <a:gd name="T118" fmla="*/ 1011237 w 2131"/>
                  <a:gd name="T119" fmla="*/ 92075 h 195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31"/>
                  <a:gd name="T181" fmla="*/ 0 h 1957"/>
                  <a:gd name="T182" fmla="*/ 2131 w 2131"/>
                  <a:gd name="T183" fmla="*/ 1957 h 195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31" h="1957">
                    <a:moveTo>
                      <a:pt x="578" y="0"/>
                    </a:moveTo>
                    <a:lnTo>
                      <a:pt x="577" y="3"/>
                    </a:lnTo>
                    <a:lnTo>
                      <a:pt x="576" y="7"/>
                    </a:lnTo>
                    <a:lnTo>
                      <a:pt x="575" y="11"/>
                    </a:lnTo>
                    <a:lnTo>
                      <a:pt x="574" y="14"/>
                    </a:lnTo>
                    <a:lnTo>
                      <a:pt x="613" y="58"/>
                    </a:lnTo>
                    <a:lnTo>
                      <a:pt x="653" y="99"/>
                    </a:lnTo>
                    <a:lnTo>
                      <a:pt x="691" y="136"/>
                    </a:lnTo>
                    <a:lnTo>
                      <a:pt x="728" y="171"/>
                    </a:lnTo>
                    <a:lnTo>
                      <a:pt x="766" y="203"/>
                    </a:lnTo>
                    <a:lnTo>
                      <a:pt x="803" y="233"/>
                    </a:lnTo>
                    <a:lnTo>
                      <a:pt x="839" y="260"/>
                    </a:lnTo>
                    <a:lnTo>
                      <a:pt x="875" y="284"/>
                    </a:lnTo>
                    <a:lnTo>
                      <a:pt x="910" y="307"/>
                    </a:lnTo>
                    <a:lnTo>
                      <a:pt x="945" y="328"/>
                    </a:lnTo>
                    <a:lnTo>
                      <a:pt x="979" y="348"/>
                    </a:lnTo>
                    <a:lnTo>
                      <a:pt x="1015" y="365"/>
                    </a:lnTo>
                    <a:lnTo>
                      <a:pt x="1049" y="382"/>
                    </a:lnTo>
                    <a:lnTo>
                      <a:pt x="1082" y="397"/>
                    </a:lnTo>
                    <a:lnTo>
                      <a:pt x="1115" y="412"/>
                    </a:lnTo>
                    <a:lnTo>
                      <a:pt x="1149" y="425"/>
                    </a:lnTo>
                    <a:lnTo>
                      <a:pt x="1113" y="417"/>
                    </a:lnTo>
                    <a:lnTo>
                      <a:pt x="1076" y="408"/>
                    </a:lnTo>
                    <a:lnTo>
                      <a:pt x="1040" y="398"/>
                    </a:lnTo>
                    <a:lnTo>
                      <a:pt x="1002" y="387"/>
                    </a:lnTo>
                    <a:lnTo>
                      <a:pt x="966" y="375"/>
                    </a:lnTo>
                    <a:lnTo>
                      <a:pt x="929" y="362"/>
                    </a:lnTo>
                    <a:lnTo>
                      <a:pt x="891" y="348"/>
                    </a:lnTo>
                    <a:lnTo>
                      <a:pt x="853" y="331"/>
                    </a:lnTo>
                    <a:lnTo>
                      <a:pt x="815" y="313"/>
                    </a:lnTo>
                    <a:lnTo>
                      <a:pt x="777" y="294"/>
                    </a:lnTo>
                    <a:lnTo>
                      <a:pt x="737" y="272"/>
                    </a:lnTo>
                    <a:lnTo>
                      <a:pt x="698" y="249"/>
                    </a:lnTo>
                    <a:lnTo>
                      <a:pt x="658" y="224"/>
                    </a:lnTo>
                    <a:lnTo>
                      <a:pt x="617" y="198"/>
                    </a:lnTo>
                    <a:lnTo>
                      <a:pt x="577" y="168"/>
                    </a:lnTo>
                    <a:lnTo>
                      <a:pt x="535" y="137"/>
                    </a:lnTo>
                    <a:lnTo>
                      <a:pt x="534" y="140"/>
                    </a:lnTo>
                    <a:lnTo>
                      <a:pt x="533" y="144"/>
                    </a:lnTo>
                    <a:lnTo>
                      <a:pt x="532" y="147"/>
                    </a:lnTo>
                    <a:lnTo>
                      <a:pt x="531" y="150"/>
                    </a:lnTo>
                    <a:lnTo>
                      <a:pt x="570" y="189"/>
                    </a:lnTo>
                    <a:lnTo>
                      <a:pt x="608" y="224"/>
                    </a:lnTo>
                    <a:lnTo>
                      <a:pt x="646" y="257"/>
                    </a:lnTo>
                    <a:lnTo>
                      <a:pt x="683" y="288"/>
                    </a:lnTo>
                    <a:lnTo>
                      <a:pt x="719" y="317"/>
                    </a:lnTo>
                    <a:lnTo>
                      <a:pt x="756" y="344"/>
                    </a:lnTo>
                    <a:lnTo>
                      <a:pt x="792" y="368"/>
                    </a:lnTo>
                    <a:lnTo>
                      <a:pt x="827" y="391"/>
                    </a:lnTo>
                    <a:lnTo>
                      <a:pt x="862" y="413"/>
                    </a:lnTo>
                    <a:lnTo>
                      <a:pt x="897" y="432"/>
                    </a:lnTo>
                    <a:lnTo>
                      <a:pt x="931" y="451"/>
                    </a:lnTo>
                    <a:lnTo>
                      <a:pt x="965" y="468"/>
                    </a:lnTo>
                    <a:lnTo>
                      <a:pt x="999" y="484"/>
                    </a:lnTo>
                    <a:lnTo>
                      <a:pt x="1032" y="499"/>
                    </a:lnTo>
                    <a:lnTo>
                      <a:pt x="1066" y="514"/>
                    </a:lnTo>
                    <a:lnTo>
                      <a:pt x="1099" y="528"/>
                    </a:lnTo>
                    <a:lnTo>
                      <a:pt x="1063" y="520"/>
                    </a:lnTo>
                    <a:lnTo>
                      <a:pt x="1027" y="511"/>
                    </a:lnTo>
                    <a:lnTo>
                      <a:pt x="990" y="502"/>
                    </a:lnTo>
                    <a:lnTo>
                      <a:pt x="954" y="491"/>
                    </a:lnTo>
                    <a:lnTo>
                      <a:pt x="917" y="480"/>
                    </a:lnTo>
                    <a:lnTo>
                      <a:pt x="881" y="468"/>
                    </a:lnTo>
                    <a:lnTo>
                      <a:pt x="843" y="453"/>
                    </a:lnTo>
                    <a:lnTo>
                      <a:pt x="806" y="439"/>
                    </a:lnTo>
                    <a:lnTo>
                      <a:pt x="768" y="423"/>
                    </a:lnTo>
                    <a:lnTo>
                      <a:pt x="729" y="405"/>
                    </a:lnTo>
                    <a:lnTo>
                      <a:pt x="691" y="386"/>
                    </a:lnTo>
                    <a:lnTo>
                      <a:pt x="653" y="365"/>
                    </a:lnTo>
                    <a:lnTo>
                      <a:pt x="613" y="344"/>
                    </a:lnTo>
                    <a:lnTo>
                      <a:pt x="573" y="320"/>
                    </a:lnTo>
                    <a:lnTo>
                      <a:pt x="532" y="295"/>
                    </a:lnTo>
                    <a:lnTo>
                      <a:pt x="491" y="268"/>
                    </a:lnTo>
                    <a:lnTo>
                      <a:pt x="490" y="271"/>
                    </a:lnTo>
                    <a:lnTo>
                      <a:pt x="489" y="274"/>
                    </a:lnTo>
                    <a:lnTo>
                      <a:pt x="488" y="279"/>
                    </a:lnTo>
                    <a:lnTo>
                      <a:pt x="487" y="282"/>
                    </a:lnTo>
                    <a:lnTo>
                      <a:pt x="525" y="315"/>
                    </a:lnTo>
                    <a:lnTo>
                      <a:pt x="562" y="347"/>
                    </a:lnTo>
                    <a:lnTo>
                      <a:pt x="597" y="375"/>
                    </a:lnTo>
                    <a:lnTo>
                      <a:pt x="630" y="402"/>
                    </a:lnTo>
                    <a:lnTo>
                      <a:pt x="662" y="426"/>
                    </a:lnTo>
                    <a:lnTo>
                      <a:pt x="694" y="449"/>
                    </a:lnTo>
                    <a:lnTo>
                      <a:pt x="725" y="470"/>
                    </a:lnTo>
                    <a:lnTo>
                      <a:pt x="756" y="490"/>
                    </a:lnTo>
                    <a:lnTo>
                      <a:pt x="785" y="508"/>
                    </a:lnTo>
                    <a:lnTo>
                      <a:pt x="815" y="526"/>
                    </a:lnTo>
                    <a:lnTo>
                      <a:pt x="845" y="542"/>
                    </a:lnTo>
                    <a:lnTo>
                      <a:pt x="875" y="558"/>
                    </a:lnTo>
                    <a:lnTo>
                      <a:pt x="905" y="573"/>
                    </a:lnTo>
                    <a:lnTo>
                      <a:pt x="936" y="587"/>
                    </a:lnTo>
                    <a:lnTo>
                      <a:pt x="967" y="600"/>
                    </a:lnTo>
                    <a:lnTo>
                      <a:pt x="999" y="615"/>
                    </a:lnTo>
                    <a:lnTo>
                      <a:pt x="964" y="607"/>
                    </a:lnTo>
                    <a:lnTo>
                      <a:pt x="930" y="598"/>
                    </a:lnTo>
                    <a:lnTo>
                      <a:pt x="896" y="591"/>
                    </a:lnTo>
                    <a:lnTo>
                      <a:pt x="863" y="581"/>
                    </a:lnTo>
                    <a:lnTo>
                      <a:pt x="831" y="572"/>
                    </a:lnTo>
                    <a:lnTo>
                      <a:pt x="798" y="561"/>
                    </a:lnTo>
                    <a:lnTo>
                      <a:pt x="767" y="550"/>
                    </a:lnTo>
                    <a:lnTo>
                      <a:pt x="734" y="538"/>
                    </a:lnTo>
                    <a:lnTo>
                      <a:pt x="701" y="525"/>
                    </a:lnTo>
                    <a:lnTo>
                      <a:pt x="668" y="510"/>
                    </a:lnTo>
                    <a:lnTo>
                      <a:pt x="634" y="495"/>
                    </a:lnTo>
                    <a:lnTo>
                      <a:pt x="599" y="479"/>
                    </a:lnTo>
                    <a:lnTo>
                      <a:pt x="563" y="460"/>
                    </a:lnTo>
                    <a:lnTo>
                      <a:pt x="526" y="440"/>
                    </a:lnTo>
                    <a:lnTo>
                      <a:pt x="488" y="418"/>
                    </a:lnTo>
                    <a:lnTo>
                      <a:pt x="447" y="395"/>
                    </a:lnTo>
                    <a:lnTo>
                      <a:pt x="446" y="398"/>
                    </a:lnTo>
                    <a:lnTo>
                      <a:pt x="445" y="402"/>
                    </a:lnTo>
                    <a:lnTo>
                      <a:pt x="443" y="405"/>
                    </a:lnTo>
                    <a:lnTo>
                      <a:pt x="442" y="408"/>
                    </a:lnTo>
                    <a:lnTo>
                      <a:pt x="478" y="438"/>
                    </a:lnTo>
                    <a:lnTo>
                      <a:pt x="511" y="464"/>
                    </a:lnTo>
                    <a:lnTo>
                      <a:pt x="542" y="487"/>
                    </a:lnTo>
                    <a:lnTo>
                      <a:pt x="568" y="508"/>
                    </a:lnTo>
                    <a:lnTo>
                      <a:pt x="593" y="527"/>
                    </a:lnTo>
                    <a:lnTo>
                      <a:pt x="616" y="543"/>
                    </a:lnTo>
                    <a:lnTo>
                      <a:pt x="637" y="559"/>
                    </a:lnTo>
                    <a:lnTo>
                      <a:pt x="658" y="572"/>
                    </a:lnTo>
                    <a:lnTo>
                      <a:pt x="679" y="585"/>
                    </a:lnTo>
                    <a:lnTo>
                      <a:pt x="700" y="597"/>
                    </a:lnTo>
                    <a:lnTo>
                      <a:pt x="721" y="608"/>
                    </a:lnTo>
                    <a:lnTo>
                      <a:pt x="743" y="619"/>
                    </a:lnTo>
                    <a:lnTo>
                      <a:pt x="767" y="630"/>
                    </a:lnTo>
                    <a:lnTo>
                      <a:pt x="792" y="642"/>
                    </a:lnTo>
                    <a:lnTo>
                      <a:pt x="820" y="654"/>
                    </a:lnTo>
                    <a:lnTo>
                      <a:pt x="851" y="667"/>
                    </a:lnTo>
                    <a:lnTo>
                      <a:pt x="817" y="660"/>
                    </a:lnTo>
                    <a:lnTo>
                      <a:pt x="786" y="654"/>
                    </a:lnTo>
                    <a:lnTo>
                      <a:pt x="758" y="648"/>
                    </a:lnTo>
                    <a:lnTo>
                      <a:pt x="733" y="643"/>
                    </a:lnTo>
                    <a:lnTo>
                      <a:pt x="707" y="638"/>
                    </a:lnTo>
                    <a:lnTo>
                      <a:pt x="683" y="632"/>
                    </a:lnTo>
                    <a:lnTo>
                      <a:pt x="660" y="627"/>
                    </a:lnTo>
                    <a:lnTo>
                      <a:pt x="638" y="620"/>
                    </a:lnTo>
                    <a:lnTo>
                      <a:pt x="614" y="614"/>
                    </a:lnTo>
                    <a:lnTo>
                      <a:pt x="590" y="606"/>
                    </a:lnTo>
                    <a:lnTo>
                      <a:pt x="565" y="596"/>
                    </a:lnTo>
                    <a:lnTo>
                      <a:pt x="537" y="585"/>
                    </a:lnTo>
                    <a:lnTo>
                      <a:pt x="508" y="572"/>
                    </a:lnTo>
                    <a:lnTo>
                      <a:pt x="476" y="556"/>
                    </a:lnTo>
                    <a:lnTo>
                      <a:pt x="441" y="539"/>
                    </a:lnTo>
                    <a:lnTo>
                      <a:pt x="401" y="518"/>
                    </a:lnTo>
                    <a:lnTo>
                      <a:pt x="400" y="521"/>
                    </a:lnTo>
                    <a:lnTo>
                      <a:pt x="399" y="524"/>
                    </a:lnTo>
                    <a:lnTo>
                      <a:pt x="397" y="527"/>
                    </a:lnTo>
                    <a:lnTo>
                      <a:pt x="396" y="530"/>
                    </a:lnTo>
                    <a:lnTo>
                      <a:pt x="434" y="558"/>
                    </a:lnTo>
                    <a:lnTo>
                      <a:pt x="472" y="584"/>
                    </a:lnTo>
                    <a:lnTo>
                      <a:pt x="509" y="609"/>
                    </a:lnTo>
                    <a:lnTo>
                      <a:pt x="546" y="632"/>
                    </a:lnTo>
                    <a:lnTo>
                      <a:pt x="582" y="655"/>
                    </a:lnTo>
                    <a:lnTo>
                      <a:pt x="617" y="676"/>
                    </a:lnTo>
                    <a:lnTo>
                      <a:pt x="653" y="697"/>
                    </a:lnTo>
                    <a:lnTo>
                      <a:pt x="688" y="716"/>
                    </a:lnTo>
                    <a:lnTo>
                      <a:pt x="722" y="734"/>
                    </a:lnTo>
                    <a:lnTo>
                      <a:pt x="756" y="752"/>
                    </a:lnTo>
                    <a:lnTo>
                      <a:pt x="790" y="768"/>
                    </a:lnTo>
                    <a:lnTo>
                      <a:pt x="824" y="785"/>
                    </a:lnTo>
                    <a:lnTo>
                      <a:pt x="857" y="800"/>
                    </a:lnTo>
                    <a:lnTo>
                      <a:pt x="889" y="816"/>
                    </a:lnTo>
                    <a:lnTo>
                      <a:pt x="922" y="830"/>
                    </a:lnTo>
                    <a:lnTo>
                      <a:pt x="955" y="844"/>
                    </a:lnTo>
                    <a:lnTo>
                      <a:pt x="920" y="836"/>
                    </a:lnTo>
                    <a:lnTo>
                      <a:pt x="884" y="828"/>
                    </a:lnTo>
                    <a:lnTo>
                      <a:pt x="849" y="819"/>
                    </a:lnTo>
                    <a:lnTo>
                      <a:pt x="813" y="809"/>
                    </a:lnTo>
                    <a:lnTo>
                      <a:pt x="777" y="799"/>
                    </a:lnTo>
                    <a:lnTo>
                      <a:pt x="740" y="789"/>
                    </a:lnTo>
                    <a:lnTo>
                      <a:pt x="704" y="777"/>
                    </a:lnTo>
                    <a:lnTo>
                      <a:pt x="667" y="765"/>
                    </a:lnTo>
                    <a:lnTo>
                      <a:pt x="630" y="753"/>
                    </a:lnTo>
                    <a:lnTo>
                      <a:pt x="591" y="740"/>
                    </a:lnTo>
                    <a:lnTo>
                      <a:pt x="553" y="724"/>
                    </a:lnTo>
                    <a:lnTo>
                      <a:pt x="514" y="709"/>
                    </a:lnTo>
                    <a:lnTo>
                      <a:pt x="475" y="693"/>
                    </a:lnTo>
                    <a:lnTo>
                      <a:pt x="435" y="676"/>
                    </a:lnTo>
                    <a:lnTo>
                      <a:pt x="395" y="657"/>
                    </a:lnTo>
                    <a:lnTo>
                      <a:pt x="353" y="638"/>
                    </a:lnTo>
                    <a:lnTo>
                      <a:pt x="352" y="641"/>
                    </a:lnTo>
                    <a:lnTo>
                      <a:pt x="351" y="643"/>
                    </a:lnTo>
                    <a:lnTo>
                      <a:pt x="350" y="646"/>
                    </a:lnTo>
                    <a:lnTo>
                      <a:pt x="349" y="650"/>
                    </a:lnTo>
                    <a:lnTo>
                      <a:pt x="387" y="676"/>
                    </a:lnTo>
                    <a:lnTo>
                      <a:pt x="424" y="700"/>
                    </a:lnTo>
                    <a:lnTo>
                      <a:pt x="462" y="724"/>
                    </a:lnTo>
                    <a:lnTo>
                      <a:pt x="499" y="747"/>
                    </a:lnTo>
                    <a:lnTo>
                      <a:pt x="535" y="768"/>
                    </a:lnTo>
                    <a:lnTo>
                      <a:pt x="571" y="789"/>
                    </a:lnTo>
                    <a:lnTo>
                      <a:pt x="607" y="809"/>
                    </a:lnTo>
                    <a:lnTo>
                      <a:pt x="642" y="828"/>
                    </a:lnTo>
                    <a:lnTo>
                      <a:pt x="676" y="845"/>
                    </a:lnTo>
                    <a:lnTo>
                      <a:pt x="711" y="863"/>
                    </a:lnTo>
                    <a:lnTo>
                      <a:pt x="745" y="879"/>
                    </a:lnTo>
                    <a:lnTo>
                      <a:pt x="778" y="895"/>
                    </a:lnTo>
                    <a:lnTo>
                      <a:pt x="812" y="910"/>
                    </a:lnTo>
                    <a:lnTo>
                      <a:pt x="845" y="925"/>
                    </a:lnTo>
                    <a:lnTo>
                      <a:pt x="877" y="940"/>
                    </a:lnTo>
                    <a:lnTo>
                      <a:pt x="910" y="954"/>
                    </a:lnTo>
                    <a:lnTo>
                      <a:pt x="875" y="946"/>
                    </a:lnTo>
                    <a:lnTo>
                      <a:pt x="840" y="937"/>
                    </a:lnTo>
                    <a:lnTo>
                      <a:pt x="804" y="930"/>
                    </a:lnTo>
                    <a:lnTo>
                      <a:pt x="768" y="920"/>
                    </a:lnTo>
                    <a:lnTo>
                      <a:pt x="732" y="911"/>
                    </a:lnTo>
                    <a:lnTo>
                      <a:pt x="695" y="901"/>
                    </a:lnTo>
                    <a:lnTo>
                      <a:pt x="658" y="890"/>
                    </a:lnTo>
                    <a:lnTo>
                      <a:pt x="621" y="878"/>
                    </a:lnTo>
                    <a:lnTo>
                      <a:pt x="583" y="866"/>
                    </a:lnTo>
                    <a:lnTo>
                      <a:pt x="545" y="853"/>
                    </a:lnTo>
                    <a:lnTo>
                      <a:pt x="507" y="840"/>
                    </a:lnTo>
                    <a:lnTo>
                      <a:pt x="467" y="824"/>
                    </a:lnTo>
                    <a:lnTo>
                      <a:pt x="428" y="809"/>
                    </a:lnTo>
                    <a:lnTo>
                      <a:pt x="387" y="792"/>
                    </a:lnTo>
                    <a:lnTo>
                      <a:pt x="345" y="774"/>
                    </a:lnTo>
                    <a:lnTo>
                      <a:pt x="304" y="755"/>
                    </a:lnTo>
                    <a:lnTo>
                      <a:pt x="303" y="758"/>
                    </a:lnTo>
                    <a:lnTo>
                      <a:pt x="302" y="761"/>
                    </a:lnTo>
                    <a:lnTo>
                      <a:pt x="299" y="764"/>
                    </a:lnTo>
                    <a:lnTo>
                      <a:pt x="298" y="767"/>
                    </a:lnTo>
                    <a:lnTo>
                      <a:pt x="338" y="792"/>
                    </a:lnTo>
                    <a:lnTo>
                      <a:pt x="376" y="817"/>
                    </a:lnTo>
                    <a:lnTo>
                      <a:pt x="413" y="840"/>
                    </a:lnTo>
                    <a:lnTo>
                      <a:pt x="451" y="862"/>
                    </a:lnTo>
                    <a:lnTo>
                      <a:pt x="488" y="884"/>
                    </a:lnTo>
                    <a:lnTo>
                      <a:pt x="524" y="903"/>
                    </a:lnTo>
                    <a:lnTo>
                      <a:pt x="560" y="922"/>
                    </a:lnTo>
                    <a:lnTo>
                      <a:pt x="596" y="941"/>
                    </a:lnTo>
                    <a:lnTo>
                      <a:pt x="631" y="958"/>
                    </a:lnTo>
                    <a:lnTo>
                      <a:pt x="665" y="975"/>
                    </a:lnTo>
                    <a:lnTo>
                      <a:pt x="700" y="991"/>
                    </a:lnTo>
                    <a:lnTo>
                      <a:pt x="734" y="1006"/>
                    </a:lnTo>
                    <a:lnTo>
                      <a:pt x="767" y="1022"/>
                    </a:lnTo>
                    <a:lnTo>
                      <a:pt x="801" y="1036"/>
                    </a:lnTo>
                    <a:lnTo>
                      <a:pt x="834" y="1050"/>
                    </a:lnTo>
                    <a:lnTo>
                      <a:pt x="866" y="1065"/>
                    </a:lnTo>
                    <a:lnTo>
                      <a:pt x="831" y="1057"/>
                    </a:lnTo>
                    <a:lnTo>
                      <a:pt x="795" y="1049"/>
                    </a:lnTo>
                    <a:lnTo>
                      <a:pt x="760" y="1042"/>
                    </a:lnTo>
                    <a:lnTo>
                      <a:pt x="724" y="1033"/>
                    </a:lnTo>
                    <a:lnTo>
                      <a:pt x="687" y="1024"/>
                    </a:lnTo>
                    <a:lnTo>
                      <a:pt x="650" y="1014"/>
                    </a:lnTo>
                    <a:lnTo>
                      <a:pt x="613" y="1003"/>
                    </a:lnTo>
                    <a:lnTo>
                      <a:pt x="576" y="992"/>
                    </a:lnTo>
                    <a:lnTo>
                      <a:pt x="537" y="981"/>
                    </a:lnTo>
                    <a:lnTo>
                      <a:pt x="498" y="968"/>
                    </a:lnTo>
                    <a:lnTo>
                      <a:pt x="458" y="955"/>
                    </a:lnTo>
                    <a:lnTo>
                      <a:pt x="419" y="940"/>
                    </a:lnTo>
                    <a:lnTo>
                      <a:pt x="378" y="924"/>
                    </a:lnTo>
                    <a:lnTo>
                      <a:pt x="337" y="908"/>
                    </a:lnTo>
                    <a:lnTo>
                      <a:pt x="294" y="889"/>
                    </a:lnTo>
                    <a:lnTo>
                      <a:pt x="251" y="870"/>
                    </a:lnTo>
                    <a:lnTo>
                      <a:pt x="250" y="874"/>
                    </a:lnTo>
                    <a:lnTo>
                      <a:pt x="249" y="876"/>
                    </a:lnTo>
                    <a:lnTo>
                      <a:pt x="247" y="879"/>
                    </a:lnTo>
                    <a:lnTo>
                      <a:pt x="246" y="882"/>
                    </a:lnTo>
                    <a:lnTo>
                      <a:pt x="286" y="908"/>
                    </a:lnTo>
                    <a:lnTo>
                      <a:pt x="326" y="932"/>
                    </a:lnTo>
                    <a:lnTo>
                      <a:pt x="364" y="956"/>
                    </a:lnTo>
                    <a:lnTo>
                      <a:pt x="403" y="978"/>
                    </a:lnTo>
                    <a:lnTo>
                      <a:pt x="440" y="999"/>
                    </a:lnTo>
                    <a:lnTo>
                      <a:pt x="477" y="1019"/>
                    </a:lnTo>
                    <a:lnTo>
                      <a:pt x="513" y="1038"/>
                    </a:lnTo>
                    <a:lnTo>
                      <a:pt x="549" y="1056"/>
                    </a:lnTo>
                    <a:lnTo>
                      <a:pt x="586" y="1073"/>
                    </a:lnTo>
                    <a:lnTo>
                      <a:pt x="621" y="1090"/>
                    </a:lnTo>
                    <a:lnTo>
                      <a:pt x="655" y="1106"/>
                    </a:lnTo>
                    <a:lnTo>
                      <a:pt x="690" y="1122"/>
                    </a:lnTo>
                    <a:lnTo>
                      <a:pt x="724" y="1137"/>
                    </a:lnTo>
                    <a:lnTo>
                      <a:pt x="758" y="1151"/>
                    </a:lnTo>
                    <a:lnTo>
                      <a:pt x="792" y="1166"/>
                    </a:lnTo>
                    <a:lnTo>
                      <a:pt x="825" y="1179"/>
                    </a:lnTo>
                    <a:lnTo>
                      <a:pt x="789" y="1172"/>
                    </a:lnTo>
                    <a:lnTo>
                      <a:pt x="753" y="1165"/>
                    </a:lnTo>
                    <a:lnTo>
                      <a:pt x="717" y="1157"/>
                    </a:lnTo>
                    <a:lnTo>
                      <a:pt x="680" y="1148"/>
                    </a:lnTo>
                    <a:lnTo>
                      <a:pt x="644" y="1139"/>
                    </a:lnTo>
                    <a:lnTo>
                      <a:pt x="605" y="1131"/>
                    </a:lnTo>
                    <a:lnTo>
                      <a:pt x="568" y="1121"/>
                    </a:lnTo>
                    <a:lnTo>
                      <a:pt x="530" y="1110"/>
                    </a:lnTo>
                    <a:lnTo>
                      <a:pt x="490" y="1098"/>
                    </a:lnTo>
                    <a:lnTo>
                      <a:pt x="451" y="1084"/>
                    </a:lnTo>
                    <a:lnTo>
                      <a:pt x="410" y="1071"/>
                    </a:lnTo>
                    <a:lnTo>
                      <a:pt x="370" y="1056"/>
                    </a:lnTo>
                    <a:lnTo>
                      <a:pt x="327" y="1041"/>
                    </a:lnTo>
                    <a:lnTo>
                      <a:pt x="284" y="1023"/>
                    </a:lnTo>
                    <a:lnTo>
                      <a:pt x="241" y="1004"/>
                    </a:lnTo>
                    <a:lnTo>
                      <a:pt x="196" y="985"/>
                    </a:lnTo>
                    <a:lnTo>
                      <a:pt x="195" y="988"/>
                    </a:lnTo>
                    <a:lnTo>
                      <a:pt x="193" y="990"/>
                    </a:lnTo>
                    <a:lnTo>
                      <a:pt x="192" y="993"/>
                    </a:lnTo>
                    <a:lnTo>
                      <a:pt x="190" y="996"/>
                    </a:lnTo>
                    <a:lnTo>
                      <a:pt x="231" y="1022"/>
                    </a:lnTo>
                    <a:lnTo>
                      <a:pt x="272" y="1047"/>
                    </a:lnTo>
                    <a:lnTo>
                      <a:pt x="313" y="1071"/>
                    </a:lnTo>
                    <a:lnTo>
                      <a:pt x="352" y="1094"/>
                    </a:lnTo>
                    <a:lnTo>
                      <a:pt x="392" y="1116"/>
                    </a:lnTo>
                    <a:lnTo>
                      <a:pt x="429" y="1137"/>
                    </a:lnTo>
                    <a:lnTo>
                      <a:pt x="467" y="1157"/>
                    </a:lnTo>
                    <a:lnTo>
                      <a:pt x="503" y="1174"/>
                    </a:lnTo>
                    <a:lnTo>
                      <a:pt x="541" y="1193"/>
                    </a:lnTo>
                    <a:lnTo>
                      <a:pt x="576" y="1210"/>
                    </a:lnTo>
                    <a:lnTo>
                      <a:pt x="612" y="1225"/>
                    </a:lnTo>
                    <a:lnTo>
                      <a:pt x="647" y="1240"/>
                    </a:lnTo>
                    <a:lnTo>
                      <a:pt x="682" y="1256"/>
                    </a:lnTo>
                    <a:lnTo>
                      <a:pt x="716" y="1269"/>
                    </a:lnTo>
                    <a:lnTo>
                      <a:pt x="750" y="1282"/>
                    </a:lnTo>
                    <a:lnTo>
                      <a:pt x="784" y="1295"/>
                    </a:lnTo>
                    <a:lnTo>
                      <a:pt x="748" y="1289"/>
                    </a:lnTo>
                    <a:lnTo>
                      <a:pt x="712" y="1282"/>
                    </a:lnTo>
                    <a:lnTo>
                      <a:pt x="675" y="1275"/>
                    </a:lnTo>
                    <a:lnTo>
                      <a:pt x="637" y="1268"/>
                    </a:lnTo>
                    <a:lnTo>
                      <a:pt x="600" y="1260"/>
                    </a:lnTo>
                    <a:lnTo>
                      <a:pt x="562" y="1250"/>
                    </a:lnTo>
                    <a:lnTo>
                      <a:pt x="523" y="1240"/>
                    </a:lnTo>
                    <a:lnTo>
                      <a:pt x="484" y="1229"/>
                    </a:lnTo>
                    <a:lnTo>
                      <a:pt x="443" y="1218"/>
                    </a:lnTo>
                    <a:lnTo>
                      <a:pt x="403" y="1205"/>
                    </a:lnTo>
                    <a:lnTo>
                      <a:pt x="361" y="1191"/>
                    </a:lnTo>
                    <a:lnTo>
                      <a:pt x="318" y="1174"/>
                    </a:lnTo>
                    <a:lnTo>
                      <a:pt x="274" y="1158"/>
                    </a:lnTo>
                    <a:lnTo>
                      <a:pt x="229" y="1139"/>
                    </a:lnTo>
                    <a:lnTo>
                      <a:pt x="184" y="1120"/>
                    </a:lnTo>
                    <a:lnTo>
                      <a:pt x="137" y="1098"/>
                    </a:lnTo>
                    <a:lnTo>
                      <a:pt x="136" y="1101"/>
                    </a:lnTo>
                    <a:lnTo>
                      <a:pt x="135" y="1103"/>
                    </a:lnTo>
                    <a:lnTo>
                      <a:pt x="133" y="1106"/>
                    </a:lnTo>
                    <a:lnTo>
                      <a:pt x="132" y="1110"/>
                    </a:lnTo>
                    <a:lnTo>
                      <a:pt x="175" y="1138"/>
                    </a:lnTo>
                    <a:lnTo>
                      <a:pt x="218" y="1165"/>
                    </a:lnTo>
                    <a:lnTo>
                      <a:pt x="260" y="1191"/>
                    </a:lnTo>
                    <a:lnTo>
                      <a:pt x="301" y="1214"/>
                    </a:lnTo>
                    <a:lnTo>
                      <a:pt x="341" y="1237"/>
                    </a:lnTo>
                    <a:lnTo>
                      <a:pt x="381" y="1258"/>
                    </a:lnTo>
                    <a:lnTo>
                      <a:pt x="419" y="1279"/>
                    </a:lnTo>
                    <a:lnTo>
                      <a:pt x="457" y="1297"/>
                    </a:lnTo>
                    <a:lnTo>
                      <a:pt x="495" y="1315"/>
                    </a:lnTo>
                    <a:lnTo>
                      <a:pt x="532" y="1332"/>
                    </a:lnTo>
                    <a:lnTo>
                      <a:pt x="568" y="1348"/>
                    </a:lnTo>
                    <a:lnTo>
                      <a:pt x="604" y="1363"/>
                    </a:lnTo>
                    <a:lnTo>
                      <a:pt x="641" y="1377"/>
                    </a:lnTo>
                    <a:lnTo>
                      <a:pt x="676" y="1391"/>
                    </a:lnTo>
                    <a:lnTo>
                      <a:pt x="711" y="1404"/>
                    </a:lnTo>
                    <a:lnTo>
                      <a:pt x="745" y="1416"/>
                    </a:lnTo>
                    <a:lnTo>
                      <a:pt x="707" y="1410"/>
                    </a:lnTo>
                    <a:lnTo>
                      <a:pt x="671" y="1405"/>
                    </a:lnTo>
                    <a:lnTo>
                      <a:pt x="633" y="1398"/>
                    </a:lnTo>
                    <a:lnTo>
                      <a:pt x="596" y="1392"/>
                    </a:lnTo>
                    <a:lnTo>
                      <a:pt x="557" y="1383"/>
                    </a:lnTo>
                    <a:lnTo>
                      <a:pt x="518" y="1374"/>
                    </a:lnTo>
                    <a:lnTo>
                      <a:pt x="477" y="1364"/>
                    </a:lnTo>
                    <a:lnTo>
                      <a:pt x="437" y="1353"/>
                    </a:lnTo>
                    <a:lnTo>
                      <a:pt x="396" y="1341"/>
                    </a:lnTo>
                    <a:lnTo>
                      <a:pt x="353" y="1328"/>
                    </a:lnTo>
                    <a:lnTo>
                      <a:pt x="309" y="1313"/>
                    </a:lnTo>
                    <a:lnTo>
                      <a:pt x="265" y="1296"/>
                    </a:lnTo>
                    <a:lnTo>
                      <a:pt x="219" y="1279"/>
                    </a:lnTo>
                    <a:lnTo>
                      <a:pt x="173" y="1259"/>
                    </a:lnTo>
                    <a:lnTo>
                      <a:pt x="125" y="1237"/>
                    </a:lnTo>
                    <a:lnTo>
                      <a:pt x="76" y="1213"/>
                    </a:lnTo>
                    <a:lnTo>
                      <a:pt x="75" y="1215"/>
                    </a:lnTo>
                    <a:lnTo>
                      <a:pt x="72" y="1218"/>
                    </a:lnTo>
                    <a:lnTo>
                      <a:pt x="71" y="1222"/>
                    </a:lnTo>
                    <a:lnTo>
                      <a:pt x="69" y="1224"/>
                    </a:lnTo>
                    <a:lnTo>
                      <a:pt x="115" y="1255"/>
                    </a:lnTo>
                    <a:lnTo>
                      <a:pt x="160" y="1284"/>
                    </a:lnTo>
                    <a:lnTo>
                      <a:pt x="204" y="1311"/>
                    </a:lnTo>
                    <a:lnTo>
                      <a:pt x="248" y="1337"/>
                    </a:lnTo>
                    <a:lnTo>
                      <a:pt x="290" y="1360"/>
                    </a:lnTo>
                    <a:lnTo>
                      <a:pt x="331" y="1383"/>
                    </a:lnTo>
                    <a:lnTo>
                      <a:pt x="372" y="1404"/>
                    </a:lnTo>
                    <a:lnTo>
                      <a:pt x="411" y="1422"/>
                    </a:lnTo>
                    <a:lnTo>
                      <a:pt x="451" y="1441"/>
                    </a:lnTo>
                    <a:lnTo>
                      <a:pt x="489" y="1458"/>
                    </a:lnTo>
                    <a:lnTo>
                      <a:pt x="526" y="1473"/>
                    </a:lnTo>
                    <a:lnTo>
                      <a:pt x="564" y="1488"/>
                    </a:lnTo>
                    <a:lnTo>
                      <a:pt x="600" y="1502"/>
                    </a:lnTo>
                    <a:lnTo>
                      <a:pt x="636" y="1515"/>
                    </a:lnTo>
                    <a:lnTo>
                      <a:pt x="672" y="1527"/>
                    </a:lnTo>
                    <a:lnTo>
                      <a:pt x="707" y="1538"/>
                    </a:lnTo>
                    <a:lnTo>
                      <a:pt x="670" y="1533"/>
                    </a:lnTo>
                    <a:lnTo>
                      <a:pt x="632" y="1529"/>
                    </a:lnTo>
                    <a:lnTo>
                      <a:pt x="593" y="1523"/>
                    </a:lnTo>
                    <a:lnTo>
                      <a:pt x="554" y="1518"/>
                    </a:lnTo>
                    <a:lnTo>
                      <a:pt x="514" y="1510"/>
                    </a:lnTo>
                    <a:lnTo>
                      <a:pt x="474" y="1503"/>
                    </a:lnTo>
                    <a:lnTo>
                      <a:pt x="432" y="1493"/>
                    </a:lnTo>
                    <a:lnTo>
                      <a:pt x="390" y="1482"/>
                    </a:lnTo>
                    <a:lnTo>
                      <a:pt x="347" y="1469"/>
                    </a:lnTo>
                    <a:lnTo>
                      <a:pt x="303" y="1454"/>
                    </a:lnTo>
                    <a:lnTo>
                      <a:pt x="258" y="1439"/>
                    </a:lnTo>
                    <a:lnTo>
                      <a:pt x="211" y="1421"/>
                    </a:lnTo>
                    <a:lnTo>
                      <a:pt x="162" y="1402"/>
                    </a:lnTo>
                    <a:lnTo>
                      <a:pt x="113" y="1380"/>
                    </a:lnTo>
                    <a:lnTo>
                      <a:pt x="63" y="1354"/>
                    </a:lnTo>
                    <a:lnTo>
                      <a:pt x="10" y="1328"/>
                    </a:lnTo>
                    <a:lnTo>
                      <a:pt x="8" y="1332"/>
                    </a:lnTo>
                    <a:lnTo>
                      <a:pt x="5" y="1336"/>
                    </a:lnTo>
                    <a:lnTo>
                      <a:pt x="2" y="1339"/>
                    </a:lnTo>
                    <a:lnTo>
                      <a:pt x="0" y="1343"/>
                    </a:lnTo>
                    <a:lnTo>
                      <a:pt x="73" y="1387"/>
                    </a:lnTo>
                    <a:lnTo>
                      <a:pt x="144" y="1426"/>
                    </a:lnTo>
                    <a:lnTo>
                      <a:pt x="212" y="1461"/>
                    </a:lnTo>
                    <a:lnTo>
                      <a:pt x="277" y="1492"/>
                    </a:lnTo>
                    <a:lnTo>
                      <a:pt x="341" y="1518"/>
                    </a:lnTo>
                    <a:lnTo>
                      <a:pt x="403" y="1541"/>
                    </a:lnTo>
                    <a:lnTo>
                      <a:pt x="463" y="1562"/>
                    </a:lnTo>
                    <a:lnTo>
                      <a:pt x="520" y="1579"/>
                    </a:lnTo>
                    <a:lnTo>
                      <a:pt x="576" y="1595"/>
                    </a:lnTo>
                    <a:lnTo>
                      <a:pt x="631" y="1607"/>
                    </a:lnTo>
                    <a:lnTo>
                      <a:pt x="683" y="1618"/>
                    </a:lnTo>
                    <a:lnTo>
                      <a:pt x="735" y="1628"/>
                    </a:lnTo>
                    <a:lnTo>
                      <a:pt x="784" y="1635"/>
                    </a:lnTo>
                    <a:lnTo>
                      <a:pt x="834" y="1642"/>
                    </a:lnTo>
                    <a:lnTo>
                      <a:pt x="881" y="1649"/>
                    </a:lnTo>
                    <a:lnTo>
                      <a:pt x="928" y="1655"/>
                    </a:lnTo>
                    <a:lnTo>
                      <a:pt x="974" y="1661"/>
                    </a:lnTo>
                    <a:lnTo>
                      <a:pt x="1020" y="1667"/>
                    </a:lnTo>
                    <a:lnTo>
                      <a:pt x="1064" y="1674"/>
                    </a:lnTo>
                    <a:lnTo>
                      <a:pt x="1109" y="1682"/>
                    </a:lnTo>
                    <a:lnTo>
                      <a:pt x="1153" y="1690"/>
                    </a:lnTo>
                    <a:lnTo>
                      <a:pt x="1197" y="1701"/>
                    </a:lnTo>
                    <a:lnTo>
                      <a:pt x="1239" y="1713"/>
                    </a:lnTo>
                    <a:lnTo>
                      <a:pt x="1283" y="1728"/>
                    </a:lnTo>
                    <a:lnTo>
                      <a:pt x="1327" y="1745"/>
                    </a:lnTo>
                    <a:lnTo>
                      <a:pt x="1371" y="1765"/>
                    </a:lnTo>
                    <a:lnTo>
                      <a:pt x="1415" y="1787"/>
                    </a:lnTo>
                    <a:lnTo>
                      <a:pt x="1459" y="1813"/>
                    </a:lnTo>
                    <a:lnTo>
                      <a:pt x="1505" y="1843"/>
                    </a:lnTo>
                    <a:lnTo>
                      <a:pt x="1550" y="1877"/>
                    </a:lnTo>
                    <a:lnTo>
                      <a:pt x="1597" y="1914"/>
                    </a:lnTo>
                    <a:lnTo>
                      <a:pt x="1644" y="1957"/>
                    </a:lnTo>
                    <a:lnTo>
                      <a:pt x="1653" y="1872"/>
                    </a:lnTo>
                    <a:lnTo>
                      <a:pt x="1665" y="1790"/>
                    </a:lnTo>
                    <a:lnTo>
                      <a:pt x="1679" y="1709"/>
                    </a:lnTo>
                    <a:lnTo>
                      <a:pt x="1697" y="1630"/>
                    </a:lnTo>
                    <a:lnTo>
                      <a:pt x="1716" y="1553"/>
                    </a:lnTo>
                    <a:lnTo>
                      <a:pt x="1739" y="1477"/>
                    </a:lnTo>
                    <a:lnTo>
                      <a:pt x="1766" y="1404"/>
                    </a:lnTo>
                    <a:lnTo>
                      <a:pt x="1795" y="1332"/>
                    </a:lnTo>
                    <a:lnTo>
                      <a:pt x="1827" y="1262"/>
                    </a:lnTo>
                    <a:lnTo>
                      <a:pt x="1861" y="1194"/>
                    </a:lnTo>
                    <a:lnTo>
                      <a:pt x="1900" y="1128"/>
                    </a:lnTo>
                    <a:lnTo>
                      <a:pt x="1940" y="1065"/>
                    </a:lnTo>
                    <a:lnTo>
                      <a:pt x="1983" y="1003"/>
                    </a:lnTo>
                    <a:lnTo>
                      <a:pt x="2029" y="943"/>
                    </a:lnTo>
                    <a:lnTo>
                      <a:pt x="2078" y="886"/>
                    </a:lnTo>
                    <a:lnTo>
                      <a:pt x="2131" y="830"/>
                    </a:lnTo>
                    <a:lnTo>
                      <a:pt x="2087" y="775"/>
                    </a:lnTo>
                    <a:lnTo>
                      <a:pt x="2042" y="727"/>
                    </a:lnTo>
                    <a:lnTo>
                      <a:pt x="1998" y="684"/>
                    </a:lnTo>
                    <a:lnTo>
                      <a:pt x="1954" y="645"/>
                    </a:lnTo>
                    <a:lnTo>
                      <a:pt x="1911" y="611"/>
                    </a:lnTo>
                    <a:lnTo>
                      <a:pt x="1867" y="582"/>
                    </a:lnTo>
                    <a:lnTo>
                      <a:pt x="1823" y="555"/>
                    </a:lnTo>
                    <a:lnTo>
                      <a:pt x="1779" y="533"/>
                    </a:lnTo>
                    <a:lnTo>
                      <a:pt x="1734" y="514"/>
                    </a:lnTo>
                    <a:lnTo>
                      <a:pt x="1690" y="497"/>
                    </a:lnTo>
                    <a:lnTo>
                      <a:pt x="1645" y="483"/>
                    </a:lnTo>
                    <a:lnTo>
                      <a:pt x="1600" y="470"/>
                    </a:lnTo>
                    <a:lnTo>
                      <a:pt x="1554" y="459"/>
                    </a:lnTo>
                    <a:lnTo>
                      <a:pt x="1509" y="448"/>
                    </a:lnTo>
                    <a:lnTo>
                      <a:pt x="1463" y="439"/>
                    </a:lnTo>
                    <a:lnTo>
                      <a:pt x="1416" y="429"/>
                    </a:lnTo>
                    <a:lnTo>
                      <a:pt x="1369" y="420"/>
                    </a:lnTo>
                    <a:lnTo>
                      <a:pt x="1322" y="410"/>
                    </a:lnTo>
                    <a:lnTo>
                      <a:pt x="1273" y="400"/>
                    </a:lnTo>
                    <a:lnTo>
                      <a:pt x="1225" y="387"/>
                    </a:lnTo>
                    <a:lnTo>
                      <a:pt x="1176" y="373"/>
                    </a:lnTo>
                    <a:lnTo>
                      <a:pt x="1125" y="358"/>
                    </a:lnTo>
                    <a:lnTo>
                      <a:pt x="1075" y="339"/>
                    </a:lnTo>
                    <a:lnTo>
                      <a:pt x="1023" y="318"/>
                    </a:lnTo>
                    <a:lnTo>
                      <a:pt x="971" y="294"/>
                    </a:lnTo>
                    <a:lnTo>
                      <a:pt x="917" y="266"/>
                    </a:lnTo>
                    <a:lnTo>
                      <a:pt x="863" y="234"/>
                    </a:lnTo>
                    <a:lnTo>
                      <a:pt x="808" y="198"/>
                    </a:lnTo>
                    <a:lnTo>
                      <a:pt x="752" y="156"/>
                    </a:lnTo>
                    <a:lnTo>
                      <a:pt x="695" y="110"/>
                    </a:lnTo>
                    <a:lnTo>
                      <a:pt x="637" y="58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7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386" name="Freeform 14"/>
              <p:cNvSpPr>
                <a:spLocks/>
              </p:cNvSpPr>
              <p:nvPr/>
            </p:nvSpPr>
            <p:spPr bwMode="auto">
              <a:xfrm>
                <a:off x="1998663" y="3519488"/>
                <a:ext cx="1065212" cy="1176337"/>
              </a:xfrm>
              <a:custGeom>
                <a:avLst/>
                <a:gdLst>
                  <a:gd name="T0" fmla="*/ 1065212 w 671"/>
                  <a:gd name="T1" fmla="*/ 0 h 741"/>
                  <a:gd name="T2" fmla="*/ 0 w 671"/>
                  <a:gd name="T3" fmla="*/ 0 h 741"/>
                  <a:gd name="T4" fmla="*/ 0 w 671"/>
                  <a:gd name="T5" fmla="*/ 1085850 h 741"/>
                  <a:gd name="T6" fmla="*/ 312737 w 671"/>
                  <a:gd name="T7" fmla="*/ 1085850 h 741"/>
                  <a:gd name="T8" fmla="*/ 390525 w 671"/>
                  <a:gd name="T9" fmla="*/ 1176337 h 741"/>
                  <a:gd name="T10" fmla="*/ 687387 w 671"/>
                  <a:gd name="T11" fmla="*/ 1176337 h 741"/>
                  <a:gd name="T12" fmla="*/ 771525 w 671"/>
                  <a:gd name="T13" fmla="*/ 1085850 h 741"/>
                  <a:gd name="T14" fmla="*/ 1065212 w 671"/>
                  <a:gd name="T15" fmla="*/ 1085850 h 741"/>
                  <a:gd name="T16" fmla="*/ 1065212 w 671"/>
                  <a:gd name="T17" fmla="*/ 0 h 7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1"/>
                  <a:gd name="T28" fmla="*/ 0 h 741"/>
                  <a:gd name="T29" fmla="*/ 671 w 671"/>
                  <a:gd name="T30" fmla="*/ 741 h 7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1" h="741">
                    <a:moveTo>
                      <a:pt x="671" y="0"/>
                    </a:moveTo>
                    <a:lnTo>
                      <a:pt x="0" y="0"/>
                    </a:lnTo>
                    <a:lnTo>
                      <a:pt x="0" y="684"/>
                    </a:lnTo>
                    <a:lnTo>
                      <a:pt x="197" y="684"/>
                    </a:lnTo>
                    <a:lnTo>
                      <a:pt x="246" y="741"/>
                    </a:lnTo>
                    <a:lnTo>
                      <a:pt x="433" y="741"/>
                    </a:lnTo>
                    <a:lnTo>
                      <a:pt x="486" y="684"/>
                    </a:lnTo>
                    <a:lnTo>
                      <a:pt x="671" y="684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387" name="Freeform 15"/>
              <p:cNvSpPr>
                <a:spLocks/>
              </p:cNvSpPr>
              <p:nvPr/>
            </p:nvSpPr>
            <p:spPr bwMode="auto">
              <a:xfrm>
                <a:off x="2058988" y="3579813"/>
                <a:ext cx="946150" cy="1054100"/>
              </a:xfrm>
              <a:custGeom>
                <a:avLst/>
                <a:gdLst>
                  <a:gd name="T0" fmla="*/ 601662 w 596"/>
                  <a:gd name="T1" fmla="*/ 1054100 h 664"/>
                  <a:gd name="T2" fmla="*/ 357187 w 596"/>
                  <a:gd name="T3" fmla="*/ 1054100 h 664"/>
                  <a:gd name="T4" fmla="*/ 280987 w 596"/>
                  <a:gd name="T5" fmla="*/ 963613 h 664"/>
                  <a:gd name="T6" fmla="*/ 0 w 596"/>
                  <a:gd name="T7" fmla="*/ 963613 h 664"/>
                  <a:gd name="T8" fmla="*/ 0 w 596"/>
                  <a:gd name="T9" fmla="*/ 0 h 664"/>
                  <a:gd name="T10" fmla="*/ 946150 w 596"/>
                  <a:gd name="T11" fmla="*/ 0 h 664"/>
                  <a:gd name="T12" fmla="*/ 946150 w 596"/>
                  <a:gd name="T13" fmla="*/ 963613 h 664"/>
                  <a:gd name="T14" fmla="*/ 684212 w 596"/>
                  <a:gd name="T15" fmla="*/ 963613 h 664"/>
                  <a:gd name="T16" fmla="*/ 601662 w 596"/>
                  <a:gd name="T17" fmla="*/ 1054100 h 6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6"/>
                  <a:gd name="T28" fmla="*/ 0 h 664"/>
                  <a:gd name="T29" fmla="*/ 596 w 596"/>
                  <a:gd name="T30" fmla="*/ 664 h 6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6" h="664">
                    <a:moveTo>
                      <a:pt x="379" y="664"/>
                    </a:moveTo>
                    <a:lnTo>
                      <a:pt x="225" y="664"/>
                    </a:lnTo>
                    <a:lnTo>
                      <a:pt x="177" y="607"/>
                    </a:lnTo>
                    <a:lnTo>
                      <a:pt x="0" y="607"/>
                    </a:lnTo>
                    <a:lnTo>
                      <a:pt x="0" y="0"/>
                    </a:lnTo>
                    <a:lnTo>
                      <a:pt x="596" y="0"/>
                    </a:lnTo>
                    <a:lnTo>
                      <a:pt x="596" y="607"/>
                    </a:lnTo>
                    <a:lnTo>
                      <a:pt x="431" y="607"/>
                    </a:lnTo>
                    <a:lnTo>
                      <a:pt x="379" y="6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388" name="Rectangle 16"/>
              <p:cNvSpPr>
                <a:spLocks noChangeArrowheads="1"/>
              </p:cNvSpPr>
              <p:nvPr/>
            </p:nvSpPr>
            <p:spPr bwMode="auto">
              <a:xfrm>
                <a:off x="2162175" y="3686175"/>
                <a:ext cx="750887" cy="7175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389" name="Rectangle 17"/>
              <p:cNvSpPr>
                <a:spLocks noChangeArrowheads="1"/>
              </p:cNvSpPr>
              <p:nvPr/>
            </p:nvSpPr>
            <p:spPr bwMode="auto">
              <a:xfrm>
                <a:off x="1811338" y="4754563"/>
                <a:ext cx="1408112" cy="4540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390" name="Rectangle 18"/>
              <p:cNvSpPr>
                <a:spLocks noChangeArrowheads="1"/>
              </p:cNvSpPr>
              <p:nvPr/>
            </p:nvSpPr>
            <p:spPr bwMode="auto">
              <a:xfrm>
                <a:off x="1871663" y="4814888"/>
                <a:ext cx="1289050" cy="3333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391" name="Rectangle 19"/>
              <p:cNvSpPr>
                <a:spLocks noChangeArrowheads="1"/>
              </p:cNvSpPr>
              <p:nvPr/>
            </p:nvSpPr>
            <p:spPr bwMode="auto">
              <a:xfrm>
                <a:off x="2665413" y="4930775"/>
                <a:ext cx="373062" cy="5873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392" name="Rectangle 20"/>
              <p:cNvSpPr>
                <a:spLocks noChangeArrowheads="1"/>
              </p:cNvSpPr>
              <p:nvPr/>
            </p:nvSpPr>
            <p:spPr bwMode="auto">
              <a:xfrm>
                <a:off x="2468563" y="4522788"/>
                <a:ext cx="136525" cy="603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393" name="Freeform 21"/>
              <p:cNvSpPr>
                <a:spLocks/>
              </p:cNvSpPr>
              <p:nvPr/>
            </p:nvSpPr>
            <p:spPr bwMode="auto">
              <a:xfrm>
                <a:off x="1266825" y="4081463"/>
                <a:ext cx="750887" cy="1154112"/>
              </a:xfrm>
              <a:custGeom>
                <a:avLst/>
                <a:gdLst>
                  <a:gd name="T0" fmla="*/ 142875 w 473"/>
                  <a:gd name="T1" fmla="*/ 658812 h 727"/>
                  <a:gd name="T2" fmla="*/ 79375 w 473"/>
                  <a:gd name="T3" fmla="*/ 700087 h 727"/>
                  <a:gd name="T4" fmla="*/ 30162 w 473"/>
                  <a:gd name="T5" fmla="*/ 766762 h 727"/>
                  <a:gd name="T6" fmla="*/ 4762 w 473"/>
                  <a:gd name="T7" fmla="*/ 852487 h 727"/>
                  <a:gd name="T8" fmla="*/ 3175 w 473"/>
                  <a:gd name="T9" fmla="*/ 927100 h 727"/>
                  <a:gd name="T10" fmla="*/ 12700 w 473"/>
                  <a:gd name="T11" fmla="*/ 982662 h 727"/>
                  <a:gd name="T12" fmla="*/ 31750 w 473"/>
                  <a:gd name="T13" fmla="*/ 1033462 h 727"/>
                  <a:gd name="T14" fmla="*/ 60325 w 473"/>
                  <a:gd name="T15" fmla="*/ 1077912 h 727"/>
                  <a:gd name="T16" fmla="*/ 90487 w 473"/>
                  <a:gd name="T17" fmla="*/ 1108075 h 727"/>
                  <a:gd name="T18" fmla="*/ 122237 w 473"/>
                  <a:gd name="T19" fmla="*/ 1131887 h 727"/>
                  <a:gd name="T20" fmla="*/ 153987 w 473"/>
                  <a:gd name="T21" fmla="*/ 1144587 h 727"/>
                  <a:gd name="T22" fmla="*/ 188912 w 473"/>
                  <a:gd name="T23" fmla="*/ 1152525 h 727"/>
                  <a:gd name="T24" fmla="*/ 223837 w 473"/>
                  <a:gd name="T25" fmla="*/ 1152525 h 727"/>
                  <a:gd name="T26" fmla="*/ 258762 w 473"/>
                  <a:gd name="T27" fmla="*/ 1144587 h 727"/>
                  <a:gd name="T28" fmla="*/ 292100 w 473"/>
                  <a:gd name="T29" fmla="*/ 1131887 h 727"/>
                  <a:gd name="T30" fmla="*/ 322262 w 473"/>
                  <a:gd name="T31" fmla="*/ 1108075 h 727"/>
                  <a:gd name="T32" fmla="*/ 354012 w 473"/>
                  <a:gd name="T33" fmla="*/ 1077912 h 727"/>
                  <a:gd name="T34" fmla="*/ 382587 w 473"/>
                  <a:gd name="T35" fmla="*/ 1033462 h 727"/>
                  <a:gd name="T36" fmla="*/ 401637 w 473"/>
                  <a:gd name="T37" fmla="*/ 982662 h 727"/>
                  <a:gd name="T38" fmla="*/ 411162 w 473"/>
                  <a:gd name="T39" fmla="*/ 927100 h 727"/>
                  <a:gd name="T40" fmla="*/ 411162 w 473"/>
                  <a:gd name="T41" fmla="*/ 871537 h 727"/>
                  <a:gd name="T42" fmla="*/ 401637 w 473"/>
                  <a:gd name="T43" fmla="*/ 815975 h 727"/>
                  <a:gd name="T44" fmla="*/ 382587 w 473"/>
                  <a:gd name="T45" fmla="*/ 765175 h 727"/>
                  <a:gd name="T46" fmla="*/ 354012 w 473"/>
                  <a:gd name="T47" fmla="*/ 722312 h 727"/>
                  <a:gd name="T48" fmla="*/ 327025 w 473"/>
                  <a:gd name="T49" fmla="*/ 692150 h 727"/>
                  <a:gd name="T50" fmla="*/ 303212 w 473"/>
                  <a:gd name="T51" fmla="*/ 674687 h 727"/>
                  <a:gd name="T52" fmla="*/ 279400 w 473"/>
                  <a:gd name="T53" fmla="*/ 660400 h 727"/>
                  <a:gd name="T54" fmla="*/ 252412 w 473"/>
                  <a:gd name="T55" fmla="*/ 652462 h 727"/>
                  <a:gd name="T56" fmla="*/ 244475 w 473"/>
                  <a:gd name="T57" fmla="*/ 587375 h 727"/>
                  <a:gd name="T58" fmla="*/ 274637 w 473"/>
                  <a:gd name="T59" fmla="*/ 466725 h 727"/>
                  <a:gd name="T60" fmla="*/ 327025 w 473"/>
                  <a:gd name="T61" fmla="*/ 352425 h 727"/>
                  <a:gd name="T62" fmla="*/ 395287 w 473"/>
                  <a:gd name="T63" fmla="*/ 249237 h 727"/>
                  <a:gd name="T64" fmla="*/ 449262 w 473"/>
                  <a:gd name="T65" fmla="*/ 192087 h 727"/>
                  <a:gd name="T66" fmla="*/ 477837 w 473"/>
                  <a:gd name="T67" fmla="*/ 166687 h 727"/>
                  <a:gd name="T68" fmla="*/ 511175 w 473"/>
                  <a:gd name="T69" fmla="*/ 141287 h 727"/>
                  <a:gd name="T70" fmla="*/ 546100 w 473"/>
                  <a:gd name="T71" fmla="*/ 119062 h 727"/>
                  <a:gd name="T72" fmla="*/ 585787 w 473"/>
                  <a:gd name="T73" fmla="*/ 98425 h 727"/>
                  <a:gd name="T74" fmla="*/ 628650 w 473"/>
                  <a:gd name="T75" fmla="*/ 80962 h 727"/>
                  <a:gd name="T76" fmla="*/ 674687 w 473"/>
                  <a:gd name="T77" fmla="*/ 68262 h 727"/>
                  <a:gd name="T78" fmla="*/ 725487 w 473"/>
                  <a:gd name="T79" fmla="*/ 63500 h 727"/>
                  <a:gd name="T80" fmla="*/ 750887 w 473"/>
                  <a:gd name="T81" fmla="*/ 0 h 727"/>
                  <a:gd name="T82" fmla="*/ 636587 w 473"/>
                  <a:gd name="T83" fmla="*/ 15875 h 727"/>
                  <a:gd name="T84" fmla="*/ 530225 w 473"/>
                  <a:gd name="T85" fmla="*/ 57150 h 727"/>
                  <a:gd name="T86" fmla="*/ 434975 w 473"/>
                  <a:gd name="T87" fmla="*/ 123825 h 727"/>
                  <a:gd name="T88" fmla="*/ 350837 w 473"/>
                  <a:gd name="T89" fmla="*/ 207962 h 727"/>
                  <a:gd name="T90" fmla="*/ 282575 w 473"/>
                  <a:gd name="T91" fmla="*/ 306387 h 727"/>
                  <a:gd name="T92" fmla="*/ 228600 w 473"/>
                  <a:gd name="T93" fmla="*/ 414337 h 727"/>
                  <a:gd name="T94" fmla="*/ 195262 w 473"/>
                  <a:gd name="T95" fmla="*/ 531812 h 727"/>
                  <a:gd name="T96" fmla="*/ 179387 w 473"/>
                  <a:gd name="T97" fmla="*/ 649287 h 72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73"/>
                  <a:gd name="T148" fmla="*/ 0 h 727"/>
                  <a:gd name="T149" fmla="*/ 473 w 473"/>
                  <a:gd name="T150" fmla="*/ 727 h 72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73" h="727">
                    <a:moveTo>
                      <a:pt x="113" y="409"/>
                    </a:moveTo>
                    <a:lnTo>
                      <a:pt x="90" y="415"/>
                    </a:lnTo>
                    <a:lnTo>
                      <a:pt x="68" y="426"/>
                    </a:lnTo>
                    <a:lnTo>
                      <a:pt x="50" y="441"/>
                    </a:lnTo>
                    <a:lnTo>
                      <a:pt x="33" y="461"/>
                    </a:lnTo>
                    <a:lnTo>
                      <a:pt x="19" y="483"/>
                    </a:lnTo>
                    <a:lnTo>
                      <a:pt x="9" y="510"/>
                    </a:lnTo>
                    <a:lnTo>
                      <a:pt x="3" y="537"/>
                    </a:lnTo>
                    <a:lnTo>
                      <a:pt x="0" y="567"/>
                    </a:lnTo>
                    <a:lnTo>
                      <a:pt x="2" y="584"/>
                    </a:lnTo>
                    <a:lnTo>
                      <a:pt x="4" y="602"/>
                    </a:lnTo>
                    <a:lnTo>
                      <a:pt x="8" y="619"/>
                    </a:lnTo>
                    <a:lnTo>
                      <a:pt x="14" y="635"/>
                    </a:lnTo>
                    <a:lnTo>
                      <a:pt x="20" y="651"/>
                    </a:lnTo>
                    <a:lnTo>
                      <a:pt x="28" y="665"/>
                    </a:lnTo>
                    <a:lnTo>
                      <a:pt x="38" y="679"/>
                    </a:lnTo>
                    <a:lnTo>
                      <a:pt x="49" y="691"/>
                    </a:lnTo>
                    <a:lnTo>
                      <a:pt x="57" y="698"/>
                    </a:lnTo>
                    <a:lnTo>
                      <a:pt x="67" y="706"/>
                    </a:lnTo>
                    <a:lnTo>
                      <a:pt x="77" y="713"/>
                    </a:lnTo>
                    <a:lnTo>
                      <a:pt x="87" y="717"/>
                    </a:lnTo>
                    <a:lnTo>
                      <a:pt x="97" y="721"/>
                    </a:lnTo>
                    <a:lnTo>
                      <a:pt x="108" y="725"/>
                    </a:lnTo>
                    <a:lnTo>
                      <a:pt x="119" y="726"/>
                    </a:lnTo>
                    <a:lnTo>
                      <a:pt x="130" y="727"/>
                    </a:lnTo>
                    <a:lnTo>
                      <a:pt x="141" y="726"/>
                    </a:lnTo>
                    <a:lnTo>
                      <a:pt x="153" y="725"/>
                    </a:lnTo>
                    <a:lnTo>
                      <a:pt x="163" y="721"/>
                    </a:lnTo>
                    <a:lnTo>
                      <a:pt x="174" y="717"/>
                    </a:lnTo>
                    <a:lnTo>
                      <a:pt x="184" y="713"/>
                    </a:lnTo>
                    <a:lnTo>
                      <a:pt x="193" y="706"/>
                    </a:lnTo>
                    <a:lnTo>
                      <a:pt x="203" y="698"/>
                    </a:lnTo>
                    <a:lnTo>
                      <a:pt x="212" y="691"/>
                    </a:lnTo>
                    <a:lnTo>
                      <a:pt x="223" y="679"/>
                    </a:lnTo>
                    <a:lnTo>
                      <a:pt x="233" y="665"/>
                    </a:lnTo>
                    <a:lnTo>
                      <a:pt x="241" y="651"/>
                    </a:lnTo>
                    <a:lnTo>
                      <a:pt x="248" y="635"/>
                    </a:lnTo>
                    <a:lnTo>
                      <a:pt x="253" y="619"/>
                    </a:lnTo>
                    <a:lnTo>
                      <a:pt x="257" y="602"/>
                    </a:lnTo>
                    <a:lnTo>
                      <a:pt x="259" y="584"/>
                    </a:lnTo>
                    <a:lnTo>
                      <a:pt x="260" y="567"/>
                    </a:lnTo>
                    <a:lnTo>
                      <a:pt x="259" y="549"/>
                    </a:lnTo>
                    <a:lnTo>
                      <a:pt x="257" y="531"/>
                    </a:lnTo>
                    <a:lnTo>
                      <a:pt x="253" y="514"/>
                    </a:lnTo>
                    <a:lnTo>
                      <a:pt x="248" y="497"/>
                    </a:lnTo>
                    <a:lnTo>
                      <a:pt x="241" y="482"/>
                    </a:lnTo>
                    <a:lnTo>
                      <a:pt x="233" y="468"/>
                    </a:lnTo>
                    <a:lnTo>
                      <a:pt x="223" y="455"/>
                    </a:lnTo>
                    <a:lnTo>
                      <a:pt x="212" y="443"/>
                    </a:lnTo>
                    <a:lnTo>
                      <a:pt x="206" y="436"/>
                    </a:lnTo>
                    <a:lnTo>
                      <a:pt x="198" y="430"/>
                    </a:lnTo>
                    <a:lnTo>
                      <a:pt x="191" y="425"/>
                    </a:lnTo>
                    <a:lnTo>
                      <a:pt x="184" y="421"/>
                    </a:lnTo>
                    <a:lnTo>
                      <a:pt x="176" y="416"/>
                    </a:lnTo>
                    <a:lnTo>
                      <a:pt x="167" y="413"/>
                    </a:lnTo>
                    <a:lnTo>
                      <a:pt x="159" y="411"/>
                    </a:lnTo>
                    <a:lnTo>
                      <a:pt x="151" y="409"/>
                    </a:lnTo>
                    <a:lnTo>
                      <a:pt x="154" y="370"/>
                    </a:lnTo>
                    <a:lnTo>
                      <a:pt x="162" y="333"/>
                    </a:lnTo>
                    <a:lnTo>
                      <a:pt x="173" y="294"/>
                    </a:lnTo>
                    <a:lnTo>
                      <a:pt x="187" y="258"/>
                    </a:lnTo>
                    <a:lnTo>
                      <a:pt x="206" y="222"/>
                    </a:lnTo>
                    <a:lnTo>
                      <a:pt x="225" y="189"/>
                    </a:lnTo>
                    <a:lnTo>
                      <a:pt x="249" y="157"/>
                    </a:lnTo>
                    <a:lnTo>
                      <a:pt x="276" y="129"/>
                    </a:lnTo>
                    <a:lnTo>
                      <a:pt x="283" y="121"/>
                    </a:lnTo>
                    <a:lnTo>
                      <a:pt x="292" y="113"/>
                    </a:lnTo>
                    <a:lnTo>
                      <a:pt x="301" y="105"/>
                    </a:lnTo>
                    <a:lnTo>
                      <a:pt x="311" y="97"/>
                    </a:lnTo>
                    <a:lnTo>
                      <a:pt x="322" y="89"/>
                    </a:lnTo>
                    <a:lnTo>
                      <a:pt x="333" y="81"/>
                    </a:lnTo>
                    <a:lnTo>
                      <a:pt x="344" y="75"/>
                    </a:lnTo>
                    <a:lnTo>
                      <a:pt x="357" y="68"/>
                    </a:lnTo>
                    <a:lnTo>
                      <a:pt x="369" y="62"/>
                    </a:lnTo>
                    <a:lnTo>
                      <a:pt x="382" y="56"/>
                    </a:lnTo>
                    <a:lnTo>
                      <a:pt x="396" y="51"/>
                    </a:lnTo>
                    <a:lnTo>
                      <a:pt x="411" y="46"/>
                    </a:lnTo>
                    <a:lnTo>
                      <a:pt x="425" y="43"/>
                    </a:lnTo>
                    <a:lnTo>
                      <a:pt x="441" y="41"/>
                    </a:lnTo>
                    <a:lnTo>
                      <a:pt x="457" y="40"/>
                    </a:lnTo>
                    <a:lnTo>
                      <a:pt x="473" y="39"/>
                    </a:lnTo>
                    <a:lnTo>
                      <a:pt x="473" y="0"/>
                    </a:lnTo>
                    <a:lnTo>
                      <a:pt x="436" y="2"/>
                    </a:lnTo>
                    <a:lnTo>
                      <a:pt x="401" y="10"/>
                    </a:lnTo>
                    <a:lnTo>
                      <a:pt x="366" y="21"/>
                    </a:lnTo>
                    <a:lnTo>
                      <a:pt x="334" y="36"/>
                    </a:lnTo>
                    <a:lnTo>
                      <a:pt x="302" y="55"/>
                    </a:lnTo>
                    <a:lnTo>
                      <a:pt x="274" y="78"/>
                    </a:lnTo>
                    <a:lnTo>
                      <a:pt x="246" y="102"/>
                    </a:lnTo>
                    <a:lnTo>
                      <a:pt x="221" y="131"/>
                    </a:lnTo>
                    <a:lnTo>
                      <a:pt x="198" y="160"/>
                    </a:lnTo>
                    <a:lnTo>
                      <a:pt x="178" y="193"/>
                    </a:lnTo>
                    <a:lnTo>
                      <a:pt x="159" y="226"/>
                    </a:lnTo>
                    <a:lnTo>
                      <a:pt x="144" y="261"/>
                    </a:lnTo>
                    <a:lnTo>
                      <a:pt x="132" y="298"/>
                    </a:lnTo>
                    <a:lnTo>
                      <a:pt x="123" y="335"/>
                    </a:lnTo>
                    <a:lnTo>
                      <a:pt x="117" y="371"/>
                    </a:lnTo>
                    <a:lnTo>
                      <a:pt x="113" y="4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394" name="Freeform 22"/>
              <p:cNvSpPr>
                <a:spLocks/>
              </p:cNvSpPr>
              <p:nvPr/>
            </p:nvSpPr>
            <p:spPr bwMode="auto">
              <a:xfrm>
                <a:off x="1328738" y="4921250"/>
                <a:ext cx="290512" cy="252412"/>
              </a:xfrm>
              <a:custGeom>
                <a:avLst/>
                <a:gdLst>
                  <a:gd name="T0" fmla="*/ 144462 w 183"/>
                  <a:gd name="T1" fmla="*/ 252412 h 159"/>
                  <a:gd name="T2" fmla="*/ 131762 w 183"/>
                  <a:gd name="T3" fmla="*/ 252412 h 159"/>
                  <a:gd name="T4" fmla="*/ 122237 w 183"/>
                  <a:gd name="T5" fmla="*/ 250825 h 159"/>
                  <a:gd name="T6" fmla="*/ 109537 w 183"/>
                  <a:gd name="T7" fmla="*/ 247650 h 159"/>
                  <a:gd name="T8" fmla="*/ 98425 w 183"/>
                  <a:gd name="T9" fmla="*/ 242887 h 159"/>
                  <a:gd name="T10" fmla="*/ 88900 w 183"/>
                  <a:gd name="T11" fmla="*/ 238125 h 159"/>
                  <a:gd name="T12" fmla="*/ 77787 w 183"/>
                  <a:gd name="T13" fmla="*/ 230187 h 159"/>
                  <a:gd name="T14" fmla="*/ 68262 w 183"/>
                  <a:gd name="T15" fmla="*/ 223837 h 159"/>
                  <a:gd name="T16" fmla="*/ 57150 w 183"/>
                  <a:gd name="T17" fmla="*/ 214312 h 159"/>
                  <a:gd name="T18" fmla="*/ 44450 w 183"/>
                  <a:gd name="T19" fmla="*/ 198437 h 159"/>
                  <a:gd name="T20" fmla="*/ 33337 w 183"/>
                  <a:gd name="T21" fmla="*/ 184150 h 159"/>
                  <a:gd name="T22" fmla="*/ 22225 w 183"/>
                  <a:gd name="T23" fmla="*/ 163512 h 159"/>
                  <a:gd name="T24" fmla="*/ 15875 w 183"/>
                  <a:gd name="T25" fmla="*/ 144462 h 159"/>
                  <a:gd name="T26" fmla="*/ 7937 w 183"/>
                  <a:gd name="T27" fmla="*/ 125412 h 159"/>
                  <a:gd name="T28" fmla="*/ 3175 w 183"/>
                  <a:gd name="T29" fmla="*/ 104775 h 159"/>
                  <a:gd name="T30" fmla="*/ 1587 w 183"/>
                  <a:gd name="T31" fmla="*/ 82550 h 159"/>
                  <a:gd name="T32" fmla="*/ 0 w 183"/>
                  <a:gd name="T33" fmla="*/ 60325 h 159"/>
                  <a:gd name="T34" fmla="*/ 0 w 183"/>
                  <a:gd name="T35" fmla="*/ 44450 h 159"/>
                  <a:gd name="T36" fmla="*/ 1587 w 183"/>
                  <a:gd name="T37" fmla="*/ 30162 h 159"/>
                  <a:gd name="T38" fmla="*/ 3175 w 183"/>
                  <a:gd name="T39" fmla="*/ 14287 h 159"/>
                  <a:gd name="T40" fmla="*/ 6350 w 183"/>
                  <a:gd name="T41" fmla="*/ 0 h 159"/>
                  <a:gd name="T42" fmla="*/ 284162 w 183"/>
                  <a:gd name="T43" fmla="*/ 0 h 159"/>
                  <a:gd name="T44" fmla="*/ 285750 w 183"/>
                  <a:gd name="T45" fmla="*/ 14287 h 159"/>
                  <a:gd name="T46" fmla="*/ 288925 w 183"/>
                  <a:gd name="T47" fmla="*/ 30162 h 159"/>
                  <a:gd name="T48" fmla="*/ 290512 w 183"/>
                  <a:gd name="T49" fmla="*/ 44450 h 159"/>
                  <a:gd name="T50" fmla="*/ 290512 w 183"/>
                  <a:gd name="T51" fmla="*/ 60325 h 159"/>
                  <a:gd name="T52" fmla="*/ 287337 w 183"/>
                  <a:gd name="T53" fmla="*/ 98425 h 159"/>
                  <a:gd name="T54" fmla="*/ 277812 w 183"/>
                  <a:gd name="T55" fmla="*/ 134937 h 159"/>
                  <a:gd name="T56" fmla="*/ 266700 w 183"/>
                  <a:gd name="T57" fmla="*/ 168275 h 159"/>
                  <a:gd name="T58" fmla="*/ 247650 w 183"/>
                  <a:gd name="T59" fmla="*/ 195262 h 159"/>
                  <a:gd name="T60" fmla="*/ 225425 w 183"/>
                  <a:gd name="T61" fmla="*/ 220662 h 159"/>
                  <a:gd name="T62" fmla="*/ 201612 w 183"/>
                  <a:gd name="T63" fmla="*/ 238125 h 159"/>
                  <a:gd name="T64" fmla="*/ 173037 w 183"/>
                  <a:gd name="T65" fmla="*/ 249237 h 159"/>
                  <a:gd name="T66" fmla="*/ 144462 w 183"/>
                  <a:gd name="T67" fmla="*/ 252412 h 15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3"/>
                  <a:gd name="T103" fmla="*/ 0 h 159"/>
                  <a:gd name="T104" fmla="*/ 183 w 183"/>
                  <a:gd name="T105" fmla="*/ 159 h 15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3" h="159">
                    <a:moveTo>
                      <a:pt x="91" y="159"/>
                    </a:moveTo>
                    <a:lnTo>
                      <a:pt x="83" y="159"/>
                    </a:lnTo>
                    <a:lnTo>
                      <a:pt x="77" y="158"/>
                    </a:lnTo>
                    <a:lnTo>
                      <a:pt x="69" y="156"/>
                    </a:lnTo>
                    <a:lnTo>
                      <a:pt x="62" y="153"/>
                    </a:lnTo>
                    <a:lnTo>
                      <a:pt x="56" y="150"/>
                    </a:lnTo>
                    <a:lnTo>
                      <a:pt x="49" y="145"/>
                    </a:lnTo>
                    <a:lnTo>
                      <a:pt x="43" y="141"/>
                    </a:lnTo>
                    <a:lnTo>
                      <a:pt x="36" y="135"/>
                    </a:lnTo>
                    <a:lnTo>
                      <a:pt x="28" y="125"/>
                    </a:lnTo>
                    <a:lnTo>
                      <a:pt x="21" y="116"/>
                    </a:lnTo>
                    <a:lnTo>
                      <a:pt x="14" y="103"/>
                    </a:lnTo>
                    <a:lnTo>
                      <a:pt x="10" y="91"/>
                    </a:lnTo>
                    <a:lnTo>
                      <a:pt x="5" y="79"/>
                    </a:lnTo>
                    <a:lnTo>
                      <a:pt x="2" y="66"/>
                    </a:lnTo>
                    <a:lnTo>
                      <a:pt x="1" y="52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1" y="19"/>
                    </a:lnTo>
                    <a:lnTo>
                      <a:pt x="2" y="9"/>
                    </a:lnTo>
                    <a:lnTo>
                      <a:pt x="4" y="0"/>
                    </a:lnTo>
                    <a:lnTo>
                      <a:pt x="179" y="0"/>
                    </a:lnTo>
                    <a:lnTo>
                      <a:pt x="180" y="9"/>
                    </a:lnTo>
                    <a:lnTo>
                      <a:pt x="182" y="19"/>
                    </a:lnTo>
                    <a:lnTo>
                      <a:pt x="183" y="28"/>
                    </a:lnTo>
                    <a:lnTo>
                      <a:pt x="183" y="38"/>
                    </a:lnTo>
                    <a:lnTo>
                      <a:pt x="181" y="62"/>
                    </a:lnTo>
                    <a:lnTo>
                      <a:pt x="175" y="85"/>
                    </a:lnTo>
                    <a:lnTo>
                      <a:pt x="168" y="106"/>
                    </a:lnTo>
                    <a:lnTo>
                      <a:pt x="156" y="123"/>
                    </a:lnTo>
                    <a:lnTo>
                      <a:pt x="142" y="139"/>
                    </a:lnTo>
                    <a:lnTo>
                      <a:pt x="127" y="150"/>
                    </a:lnTo>
                    <a:lnTo>
                      <a:pt x="109" y="157"/>
                    </a:lnTo>
                    <a:lnTo>
                      <a:pt x="91" y="1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395" name="Freeform 23"/>
              <p:cNvSpPr>
                <a:spLocks/>
              </p:cNvSpPr>
              <p:nvPr/>
            </p:nvSpPr>
            <p:spPr bwMode="auto">
              <a:xfrm>
                <a:off x="1360488" y="4787900"/>
                <a:ext cx="227012" cy="73025"/>
              </a:xfrm>
              <a:custGeom>
                <a:avLst/>
                <a:gdLst>
                  <a:gd name="T0" fmla="*/ 227012 w 143"/>
                  <a:gd name="T1" fmla="*/ 73025 h 46"/>
                  <a:gd name="T2" fmla="*/ 0 w 143"/>
                  <a:gd name="T3" fmla="*/ 73025 h 46"/>
                  <a:gd name="T4" fmla="*/ 4762 w 143"/>
                  <a:gd name="T5" fmla="*/ 63500 h 46"/>
                  <a:gd name="T6" fmla="*/ 11112 w 143"/>
                  <a:gd name="T7" fmla="*/ 55563 h 46"/>
                  <a:gd name="T8" fmla="*/ 19050 w 143"/>
                  <a:gd name="T9" fmla="*/ 46037 h 46"/>
                  <a:gd name="T10" fmla="*/ 25400 w 143"/>
                  <a:gd name="T11" fmla="*/ 38100 h 46"/>
                  <a:gd name="T12" fmla="*/ 36512 w 143"/>
                  <a:gd name="T13" fmla="*/ 28575 h 46"/>
                  <a:gd name="T14" fmla="*/ 46037 w 143"/>
                  <a:gd name="T15" fmla="*/ 22225 h 46"/>
                  <a:gd name="T16" fmla="*/ 57150 w 143"/>
                  <a:gd name="T17" fmla="*/ 15875 h 46"/>
                  <a:gd name="T18" fmla="*/ 66675 w 143"/>
                  <a:gd name="T19" fmla="*/ 9525 h 46"/>
                  <a:gd name="T20" fmla="*/ 77787 w 143"/>
                  <a:gd name="T21" fmla="*/ 4762 h 46"/>
                  <a:gd name="T22" fmla="*/ 90487 w 143"/>
                  <a:gd name="T23" fmla="*/ 1588 h 46"/>
                  <a:gd name="T24" fmla="*/ 100012 w 143"/>
                  <a:gd name="T25" fmla="*/ 0 h 46"/>
                  <a:gd name="T26" fmla="*/ 112712 w 143"/>
                  <a:gd name="T27" fmla="*/ 0 h 46"/>
                  <a:gd name="T28" fmla="*/ 125412 w 143"/>
                  <a:gd name="T29" fmla="*/ 0 h 46"/>
                  <a:gd name="T30" fmla="*/ 136525 w 143"/>
                  <a:gd name="T31" fmla="*/ 1588 h 46"/>
                  <a:gd name="T32" fmla="*/ 147637 w 143"/>
                  <a:gd name="T33" fmla="*/ 4762 h 46"/>
                  <a:gd name="T34" fmla="*/ 158750 w 143"/>
                  <a:gd name="T35" fmla="*/ 9525 h 46"/>
                  <a:gd name="T36" fmla="*/ 169862 w 143"/>
                  <a:gd name="T37" fmla="*/ 15875 h 46"/>
                  <a:gd name="T38" fmla="*/ 180975 w 143"/>
                  <a:gd name="T39" fmla="*/ 22225 h 46"/>
                  <a:gd name="T40" fmla="*/ 190500 w 143"/>
                  <a:gd name="T41" fmla="*/ 28575 h 46"/>
                  <a:gd name="T42" fmla="*/ 200025 w 143"/>
                  <a:gd name="T43" fmla="*/ 38100 h 46"/>
                  <a:gd name="T44" fmla="*/ 206375 w 143"/>
                  <a:gd name="T45" fmla="*/ 46037 h 46"/>
                  <a:gd name="T46" fmla="*/ 212725 w 143"/>
                  <a:gd name="T47" fmla="*/ 55563 h 46"/>
                  <a:gd name="T48" fmla="*/ 220662 w 143"/>
                  <a:gd name="T49" fmla="*/ 63500 h 46"/>
                  <a:gd name="T50" fmla="*/ 227012 w 143"/>
                  <a:gd name="T51" fmla="*/ 73025 h 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43"/>
                  <a:gd name="T79" fmla="*/ 0 h 46"/>
                  <a:gd name="T80" fmla="*/ 143 w 143"/>
                  <a:gd name="T81" fmla="*/ 46 h 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43" h="46">
                    <a:moveTo>
                      <a:pt x="143" y="46"/>
                    </a:moveTo>
                    <a:lnTo>
                      <a:pt x="0" y="46"/>
                    </a:lnTo>
                    <a:lnTo>
                      <a:pt x="3" y="40"/>
                    </a:lnTo>
                    <a:lnTo>
                      <a:pt x="7" y="35"/>
                    </a:lnTo>
                    <a:lnTo>
                      <a:pt x="12" y="29"/>
                    </a:lnTo>
                    <a:lnTo>
                      <a:pt x="16" y="24"/>
                    </a:lnTo>
                    <a:lnTo>
                      <a:pt x="23" y="18"/>
                    </a:lnTo>
                    <a:lnTo>
                      <a:pt x="29" y="14"/>
                    </a:lnTo>
                    <a:lnTo>
                      <a:pt x="36" y="10"/>
                    </a:lnTo>
                    <a:lnTo>
                      <a:pt x="42" y="6"/>
                    </a:lnTo>
                    <a:lnTo>
                      <a:pt x="49" y="3"/>
                    </a:lnTo>
                    <a:lnTo>
                      <a:pt x="57" y="1"/>
                    </a:lnTo>
                    <a:lnTo>
                      <a:pt x="63" y="0"/>
                    </a:lnTo>
                    <a:lnTo>
                      <a:pt x="71" y="0"/>
                    </a:lnTo>
                    <a:lnTo>
                      <a:pt x="79" y="0"/>
                    </a:lnTo>
                    <a:lnTo>
                      <a:pt x="86" y="1"/>
                    </a:lnTo>
                    <a:lnTo>
                      <a:pt x="93" y="3"/>
                    </a:lnTo>
                    <a:lnTo>
                      <a:pt x="100" y="6"/>
                    </a:lnTo>
                    <a:lnTo>
                      <a:pt x="107" y="10"/>
                    </a:lnTo>
                    <a:lnTo>
                      <a:pt x="114" y="14"/>
                    </a:lnTo>
                    <a:lnTo>
                      <a:pt x="120" y="18"/>
                    </a:lnTo>
                    <a:lnTo>
                      <a:pt x="126" y="24"/>
                    </a:lnTo>
                    <a:lnTo>
                      <a:pt x="130" y="29"/>
                    </a:lnTo>
                    <a:lnTo>
                      <a:pt x="134" y="35"/>
                    </a:lnTo>
                    <a:lnTo>
                      <a:pt x="139" y="40"/>
                    </a:lnTo>
                    <a:lnTo>
                      <a:pt x="143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396" name="Freeform 24"/>
              <p:cNvSpPr>
                <a:spLocks/>
              </p:cNvSpPr>
              <p:nvPr/>
            </p:nvSpPr>
            <p:spPr bwMode="auto">
              <a:xfrm>
                <a:off x="2271713" y="3784600"/>
                <a:ext cx="517525" cy="522287"/>
              </a:xfrm>
              <a:custGeom>
                <a:avLst/>
                <a:gdLst>
                  <a:gd name="T0" fmla="*/ 515938 w 326"/>
                  <a:gd name="T1" fmla="*/ 233362 h 329"/>
                  <a:gd name="T2" fmla="*/ 506413 w 326"/>
                  <a:gd name="T3" fmla="*/ 184150 h 329"/>
                  <a:gd name="T4" fmla="*/ 487363 w 326"/>
                  <a:gd name="T5" fmla="*/ 136525 h 329"/>
                  <a:gd name="T6" fmla="*/ 458788 w 326"/>
                  <a:gd name="T7" fmla="*/ 95250 h 329"/>
                  <a:gd name="T8" fmla="*/ 422275 w 326"/>
                  <a:gd name="T9" fmla="*/ 58737 h 329"/>
                  <a:gd name="T10" fmla="*/ 379412 w 326"/>
                  <a:gd name="T11" fmla="*/ 28575 h 329"/>
                  <a:gd name="T12" fmla="*/ 334962 w 326"/>
                  <a:gd name="T13" fmla="*/ 9525 h 329"/>
                  <a:gd name="T14" fmla="*/ 285750 w 326"/>
                  <a:gd name="T15" fmla="*/ 1587 h 329"/>
                  <a:gd name="T16" fmla="*/ 207963 w 326"/>
                  <a:gd name="T17" fmla="*/ 4762 h 329"/>
                  <a:gd name="T18" fmla="*/ 115888 w 326"/>
                  <a:gd name="T19" fmla="*/ 44450 h 329"/>
                  <a:gd name="T20" fmla="*/ 46037 w 326"/>
                  <a:gd name="T21" fmla="*/ 114300 h 329"/>
                  <a:gd name="T22" fmla="*/ 6350 w 326"/>
                  <a:gd name="T23" fmla="*/ 206375 h 329"/>
                  <a:gd name="T24" fmla="*/ 1588 w 326"/>
                  <a:gd name="T25" fmla="*/ 285750 h 329"/>
                  <a:gd name="T26" fmla="*/ 12700 w 326"/>
                  <a:gd name="T27" fmla="*/ 333375 h 329"/>
                  <a:gd name="T28" fmla="*/ 31750 w 326"/>
                  <a:gd name="T29" fmla="*/ 381000 h 329"/>
                  <a:gd name="T30" fmla="*/ 60325 w 326"/>
                  <a:gd name="T31" fmla="*/ 422275 h 329"/>
                  <a:gd name="T32" fmla="*/ 92075 w 326"/>
                  <a:gd name="T33" fmla="*/ 455612 h 329"/>
                  <a:gd name="T34" fmla="*/ 125413 w 326"/>
                  <a:gd name="T35" fmla="*/ 479425 h 329"/>
                  <a:gd name="T36" fmla="*/ 161925 w 326"/>
                  <a:gd name="T37" fmla="*/ 500062 h 329"/>
                  <a:gd name="T38" fmla="*/ 201612 w 326"/>
                  <a:gd name="T39" fmla="*/ 511175 h 329"/>
                  <a:gd name="T40" fmla="*/ 231775 w 326"/>
                  <a:gd name="T41" fmla="*/ 517525 h 329"/>
                  <a:gd name="T42" fmla="*/ 247650 w 326"/>
                  <a:gd name="T43" fmla="*/ 522287 h 329"/>
                  <a:gd name="T44" fmla="*/ 254000 w 326"/>
                  <a:gd name="T45" fmla="*/ 517525 h 329"/>
                  <a:gd name="T46" fmla="*/ 265112 w 326"/>
                  <a:gd name="T47" fmla="*/ 517525 h 329"/>
                  <a:gd name="T48" fmla="*/ 273050 w 326"/>
                  <a:gd name="T49" fmla="*/ 517525 h 329"/>
                  <a:gd name="T50" fmla="*/ 282575 w 326"/>
                  <a:gd name="T51" fmla="*/ 522287 h 329"/>
                  <a:gd name="T52" fmla="*/ 300037 w 326"/>
                  <a:gd name="T53" fmla="*/ 517525 h 329"/>
                  <a:gd name="T54" fmla="*/ 325437 w 326"/>
                  <a:gd name="T55" fmla="*/ 508000 h 329"/>
                  <a:gd name="T56" fmla="*/ 361950 w 326"/>
                  <a:gd name="T57" fmla="*/ 495300 h 329"/>
                  <a:gd name="T58" fmla="*/ 395287 w 326"/>
                  <a:gd name="T59" fmla="*/ 477837 h 329"/>
                  <a:gd name="T60" fmla="*/ 427038 w 326"/>
                  <a:gd name="T61" fmla="*/ 455612 h 329"/>
                  <a:gd name="T62" fmla="*/ 458788 w 326"/>
                  <a:gd name="T63" fmla="*/ 422275 h 329"/>
                  <a:gd name="T64" fmla="*/ 487363 w 326"/>
                  <a:gd name="T65" fmla="*/ 381000 h 329"/>
                  <a:gd name="T66" fmla="*/ 506413 w 326"/>
                  <a:gd name="T67" fmla="*/ 333375 h 329"/>
                  <a:gd name="T68" fmla="*/ 515938 w 326"/>
                  <a:gd name="T69" fmla="*/ 285750 h 3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26"/>
                  <a:gd name="T106" fmla="*/ 0 h 329"/>
                  <a:gd name="T107" fmla="*/ 326 w 326"/>
                  <a:gd name="T108" fmla="*/ 329 h 32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26" h="329">
                    <a:moveTo>
                      <a:pt x="326" y="163"/>
                    </a:moveTo>
                    <a:lnTo>
                      <a:pt x="325" y="147"/>
                    </a:lnTo>
                    <a:lnTo>
                      <a:pt x="323" y="131"/>
                    </a:lnTo>
                    <a:lnTo>
                      <a:pt x="319" y="116"/>
                    </a:lnTo>
                    <a:lnTo>
                      <a:pt x="314" y="101"/>
                    </a:lnTo>
                    <a:lnTo>
                      <a:pt x="307" y="86"/>
                    </a:lnTo>
                    <a:lnTo>
                      <a:pt x="299" y="73"/>
                    </a:lnTo>
                    <a:lnTo>
                      <a:pt x="289" y="60"/>
                    </a:lnTo>
                    <a:lnTo>
                      <a:pt x="278" y="48"/>
                    </a:lnTo>
                    <a:lnTo>
                      <a:pt x="266" y="37"/>
                    </a:lnTo>
                    <a:lnTo>
                      <a:pt x="254" y="27"/>
                    </a:lnTo>
                    <a:lnTo>
                      <a:pt x="239" y="18"/>
                    </a:lnTo>
                    <a:lnTo>
                      <a:pt x="226" y="12"/>
                    </a:lnTo>
                    <a:lnTo>
                      <a:pt x="211" y="6"/>
                    </a:lnTo>
                    <a:lnTo>
                      <a:pt x="195" y="3"/>
                    </a:lnTo>
                    <a:lnTo>
                      <a:pt x="180" y="1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100" y="13"/>
                    </a:lnTo>
                    <a:lnTo>
                      <a:pt x="73" y="28"/>
                    </a:lnTo>
                    <a:lnTo>
                      <a:pt x="49" y="48"/>
                    </a:lnTo>
                    <a:lnTo>
                      <a:pt x="29" y="72"/>
                    </a:lnTo>
                    <a:lnTo>
                      <a:pt x="13" y="99"/>
                    </a:lnTo>
                    <a:lnTo>
                      <a:pt x="4" y="130"/>
                    </a:lnTo>
                    <a:lnTo>
                      <a:pt x="0" y="163"/>
                    </a:lnTo>
                    <a:lnTo>
                      <a:pt x="1" y="180"/>
                    </a:lnTo>
                    <a:lnTo>
                      <a:pt x="4" y="195"/>
                    </a:lnTo>
                    <a:lnTo>
                      <a:pt x="8" y="210"/>
                    </a:lnTo>
                    <a:lnTo>
                      <a:pt x="13" y="226"/>
                    </a:lnTo>
                    <a:lnTo>
                      <a:pt x="20" y="240"/>
                    </a:lnTo>
                    <a:lnTo>
                      <a:pt x="28" y="253"/>
                    </a:lnTo>
                    <a:lnTo>
                      <a:pt x="38" y="266"/>
                    </a:lnTo>
                    <a:lnTo>
                      <a:pt x="49" y="278"/>
                    </a:lnTo>
                    <a:lnTo>
                      <a:pt x="58" y="287"/>
                    </a:lnTo>
                    <a:lnTo>
                      <a:pt x="68" y="296"/>
                    </a:lnTo>
                    <a:lnTo>
                      <a:pt x="79" y="302"/>
                    </a:lnTo>
                    <a:lnTo>
                      <a:pt x="91" y="309"/>
                    </a:lnTo>
                    <a:lnTo>
                      <a:pt x="102" y="315"/>
                    </a:lnTo>
                    <a:lnTo>
                      <a:pt x="115" y="319"/>
                    </a:lnTo>
                    <a:lnTo>
                      <a:pt x="127" y="322"/>
                    </a:lnTo>
                    <a:lnTo>
                      <a:pt x="141" y="324"/>
                    </a:lnTo>
                    <a:lnTo>
                      <a:pt x="146" y="326"/>
                    </a:lnTo>
                    <a:lnTo>
                      <a:pt x="150" y="328"/>
                    </a:lnTo>
                    <a:lnTo>
                      <a:pt x="156" y="329"/>
                    </a:lnTo>
                    <a:lnTo>
                      <a:pt x="160" y="329"/>
                    </a:lnTo>
                    <a:lnTo>
                      <a:pt x="160" y="326"/>
                    </a:lnTo>
                    <a:lnTo>
                      <a:pt x="164" y="326"/>
                    </a:lnTo>
                    <a:lnTo>
                      <a:pt x="167" y="326"/>
                    </a:lnTo>
                    <a:lnTo>
                      <a:pt x="169" y="326"/>
                    </a:lnTo>
                    <a:lnTo>
                      <a:pt x="172" y="326"/>
                    </a:lnTo>
                    <a:lnTo>
                      <a:pt x="172" y="329"/>
                    </a:lnTo>
                    <a:lnTo>
                      <a:pt x="178" y="329"/>
                    </a:lnTo>
                    <a:lnTo>
                      <a:pt x="183" y="328"/>
                    </a:lnTo>
                    <a:lnTo>
                      <a:pt x="189" y="326"/>
                    </a:lnTo>
                    <a:lnTo>
                      <a:pt x="194" y="323"/>
                    </a:lnTo>
                    <a:lnTo>
                      <a:pt x="205" y="320"/>
                    </a:lnTo>
                    <a:lnTo>
                      <a:pt x="217" y="317"/>
                    </a:lnTo>
                    <a:lnTo>
                      <a:pt x="228" y="312"/>
                    </a:lnTo>
                    <a:lnTo>
                      <a:pt x="239" y="307"/>
                    </a:lnTo>
                    <a:lnTo>
                      <a:pt x="249" y="301"/>
                    </a:lnTo>
                    <a:lnTo>
                      <a:pt x="259" y="294"/>
                    </a:lnTo>
                    <a:lnTo>
                      <a:pt x="269" y="287"/>
                    </a:lnTo>
                    <a:lnTo>
                      <a:pt x="278" y="278"/>
                    </a:lnTo>
                    <a:lnTo>
                      <a:pt x="289" y="266"/>
                    </a:lnTo>
                    <a:lnTo>
                      <a:pt x="299" y="253"/>
                    </a:lnTo>
                    <a:lnTo>
                      <a:pt x="307" y="240"/>
                    </a:lnTo>
                    <a:lnTo>
                      <a:pt x="314" y="226"/>
                    </a:lnTo>
                    <a:lnTo>
                      <a:pt x="319" y="210"/>
                    </a:lnTo>
                    <a:lnTo>
                      <a:pt x="323" y="195"/>
                    </a:lnTo>
                    <a:lnTo>
                      <a:pt x="325" y="180"/>
                    </a:lnTo>
                    <a:lnTo>
                      <a:pt x="326" y="1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397" name="Freeform 25"/>
              <p:cNvSpPr>
                <a:spLocks/>
              </p:cNvSpPr>
              <p:nvPr/>
            </p:nvSpPr>
            <p:spPr bwMode="auto">
              <a:xfrm>
                <a:off x="2627313" y="3843338"/>
                <a:ext cx="125412" cy="177800"/>
              </a:xfrm>
              <a:custGeom>
                <a:avLst/>
                <a:gdLst>
                  <a:gd name="T0" fmla="*/ 125412 w 79"/>
                  <a:gd name="T1" fmla="*/ 177800 h 112"/>
                  <a:gd name="T2" fmla="*/ 50800 w 79"/>
                  <a:gd name="T3" fmla="*/ 177800 h 112"/>
                  <a:gd name="T4" fmla="*/ 44450 w 79"/>
                  <a:gd name="T5" fmla="*/ 125413 h 112"/>
                  <a:gd name="T6" fmla="*/ 34925 w 79"/>
                  <a:gd name="T7" fmla="*/ 77788 h 112"/>
                  <a:gd name="T8" fmla="*/ 19050 w 79"/>
                  <a:gd name="T9" fmla="*/ 34925 h 112"/>
                  <a:gd name="T10" fmla="*/ 0 w 79"/>
                  <a:gd name="T11" fmla="*/ 0 h 112"/>
                  <a:gd name="T12" fmla="*/ 7937 w 79"/>
                  <a:gd name="T13" fmla="*/ 3175 h 112"/>
                  <a:gd name="T14" fmla="*/ 17462 w 79"/>
                  <a:gd name="T15" fmla="*/ 7938 h 112"/>
                  <a:gd name="T16" fmla="*/ 23812 w 79"/>
                  <a:gd name="T17" fmla="*/ 14288 h 112"/>
                  <a:gd name="T18" fmla="*/ 33337 w 79"/>
                  <a:gd name="T19" fmla="*/ 17463 h 112"/>
                  <a:gd name="T20" fmla="*/ 39687 w 79"/>
                  <a:gd name="T21" fmla="*/ 23812 h 112"/>
                  <a:gd name="T22" fmla="*/ 47625 w 79"/>
                  <a:gd name="T23" fmla="*/ 30163 h 112"/>
                  <a:gd name="T24" fmla="*/ 53975 w 79"/>
                  <a:gd name="T25" fmla="*/ 34925 h 112"/>
                  <a:gd name="T26" fmla="*/ 60325 w 79"/>
                  <a:gd name="T27" fmla="*/ 41275 h 112"/>
                  <a:gd name="T28" fmla="*/ 73025 w 79"/>
                  <a:gd name="T29" fmla="*/ 55563 h 112"/>
                  <a:gd name="T30" fmla="*/ 85725 w 79"/>
                  <a:gd name="T31" fmla="*/ 71438 h 112"/>
                  <a:gd name="T32" fmla="*/ 95250 w 79"/>
                  <a:gd name="T33" fmla="*/ 87313 h 112"/>
                  <a:gd name="T34" fmla="*/ 104775 w 79"/>
                  <a:gd name="T35" fmla="*/ 104775 h 112"/>
                  <a:gd name="T36" fmla="*/ 112712 w 79"/>
                  <a:gd name="T37" fmla="*/ 122238 h 112"/>
                  <a:gd name="T38" fmla="*/ 119062 w 79"/>
                  <a:gd name="T39" fmla="*/ 141288 h 112"/>
                  <a:gd name="T40" fmla="*/ 122237 w 79"/>
                  <a:gd name="T41" fmla="*/ 158750 h 112"/>
                  <a:gd name="T42" fmla="*/ 125412 w 79"/>
                  <a:gd name="T43" fmla="*/ 177800 h 1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9"/>
                  <a:gd name="T67" fmla="*/ 0 h 112"/>
                  <a:gd name="T68" fmla="*/ 79 w 79"/>
                  <a:gd name="T69" fmla="*/ 112 h 11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9" h="112">
                    <a:moveTo>
                      <a:pt x="79" y="112"/>
                    </a:moveTo>
                    <a:lnTo>
                      <a:pt x="32" y="112"/>
                    </a:lnTo>
                    <a:lnTo>
                      <a:pt x="28" y="79"/>
                    </a:lnTo>
                    <a:lnTo>
                      <a:pt x="22" y="49"/>
                    </a:lnTo>
                    <a:lnTo>
                      <a:pt x="12" y="22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11" y="5"/>
                    </a:lnTo>
                    <a:lnTo>
                      <a:pt x="15" y="9"/>
                    </a:lnTo>
                    <a:lnTo>
                      <a:pt x="21" y="11"/>
                    </a:lnTo>
                    <a:lnTo>
                      <a:pt x="25" y="15"/>
                    </a:lnTo>
                    <a:lnTo>
                      <a:pt x="30" y="19"/>
                    </a:lnTo>
                    <a:lnTo>
                      <a:pt x="34" y="22"/>
                    </a:lnTo>
                    <a:lnTo>
                      <a:pt x="38" y="26"/>
                    </a:lnTo>
                    <a:lnTo>
                      <a:pt x="46" y="35"/>
                    </a:lnTo>
                    <a:lnTo>
                      <a:pt x="54" y="45"/>
                    </a:lnTo>
                    <a:lnTo>
                      <a:pt x="60" y="55"/>
                    </a:lnTo>
                    <a:lnTo>
                      <a:pt x="66" y="66"/>
                    </a:lnTo>
                    <a:lnTo>
                      <a:pt x="71" y="77"/>
                    </a:lnTo>
                    <a:lnTo>
                      <a:pt x="75" y="89"/>
                    </a:lnTo>
                    <a:lnTo>
                      <a:pt x="77" y="100"/>
                    </a:lnTo>
                    <a:lnTo>
                      <a:pt x="79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398" name="Freeform 26"/>
              <p:cNvSpPr>
                <a:spLocks/>
              </p:cNvSpPr>
              <p:nvPr/>
            </p:nvSpPr>
            <p:spPr bwMode="auto">
              <a:xfrm>
                <a:off x="2551113" y="4057650"/>
                <a:ext cx="90487" cy="206375"/>
              </a:xfrm>
              <a:custGeom>
                <a:avLst/>
                <a:gdLst>
                  <a:gd name="T0" fmla="*/ 17462 w 57"/>
                  <a:gd name="T1" fmla="*/ 204788 h 130"/>
                  <a:gd name="T2" fmla="*/ 12700 w 57"/>
                  <a:gd name="T3" fmla="*/ 204788 h 130"/>
                  <a:gd name="T4" fmla="*/ 7937 w 57"/>
                  <a:gd name="T5" fmla="*/ 204788 h 130"/>
                  <a:gd name="T6" fmla="*/ 3175 w 57"/>
                  <a:gd name="T7" fmla="*/ 206375 h 130"/>
                  <a:gd name="T8" fmla="*/ 0 w 57"/>
                  <a:gd name="T9" fmla="*/ 206375 h 130"/>
                  <a:gd name="T10" fmla="*/ 0 w 57"/>
                  <a:gd name="T11" fmla="*/ 0 h 130"/>
                  <a:gd name="T12" fmla="*/ 90487 w 57"/>
                  <a:gd name="T13" fmla="*/ 0 h 130"/>
                  <a:gd name="T14" fmla="*/ 88900 w 57"/>
                  <a:gd name="T15" fmla="*/ 38100 h 130"/>
                  <a:gd name="T16" fmla="*/ 82550 w 57"/>
                  <a:gd name="T17" fmla="*/ 73025 h 130"/>
                  <a:gd name="T18" fmla="*/ 76200 w 57"/>
                  <a:gd name="T19" fmla="*/ 104775 h 130"/>
                  <a:gd name="T20" fmla="*/ 66675 w 57"/>
                  <a:gd name="T21" fmla="*/ 133350 h 130"/>
                  <a:gd name="T22" fmla="*/ 57150 w 57"/>
                  <a:gd name="T23" fmla="*/ 158750 h 130"/>
                  <a:gd name="T24" fmla="*/ 44450 w 57"/>
                  <a:gd name="T25" fmla="*/ 179387 h 130"/>
                  <a:gd name="T26" fmla="*/ 30162 w 57"/>
                  <a:gd name="T27" fmla="*/ 195262 h 130"/>
                  <a:gd name="T28" fmla="*/ 17462 w 57"/>
                  <a:gd name="T29" fmla="*/ 204788 h 1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7"/>
                  <a:gd name="T46" fmla="*/ 0 h 130"/>
                  <a:gd name="T47" fmla="*/ 57 w 57"/>
                  <a:gd name="T48" fmla="*/ 130 h 13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7" h="130">
                    <a:moveTo>
                      <a:pt x="11" y="129"/>
                    </a:moveTo>
                    <a:lnTo>
                      <a:pt x="8" y="129"/>
                    </a:lnTo>
                    <a:lnTo>
                      <a:pt x="5" y="129"/>
                    </a:lnTo>
                    <a:lnTo>
                      <a:pt x="2" y="130"/>
                    </a:lnTo>
                    <a:lnTo>
                      <a:pt x="0" y="130"/>
                    </a:lnTo>
                    <a:lnTo>
                      <a:pt x="0" y="0"/>
                    </a:lnTo>
                    <a:lnTo>
                      <a:pt x="57" y="0"/>
                    </a:lnTo>
                    <a:lnTo>
                      <a:pt x="56" y="24"/>
                    </a:lnTo>
                    <a:lnTo>
                      <a:pt x="52" y="46"/>
                    </a:lnTo>
                    <a:lnTo>
                      <a:pt x="48" y="66"/>
                    </a:lnTo>
                    <a:lnTo>
                      <a:pt x="42" y="84"/>
                    </a:lnTo>
                    <a:lnTo>
                      <a:pt x="36" y="100"/>
                    </a:lnTo>
                    <a:lnTo>
                      <a:pt x="28" y="113"/>
                    </a:lnTo>
                    <a:lnTo>
                      <a:pt x="19" y="123"/>
                    </a:lnTo>
                    <a:lnTo>
                      <a:pt x="11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399" name="Freeform 27"/>
              <p:cNvSpPr>
                <a:spLocks/>
              </p:cNvSpPr>
              <p:nvPr/>
            </p:nvSpPr>
            <p:spPr bwMode="auto">
              <a:xfrm>
                <a:off x="2428875" y="4057650"/>
                <a:ext cx="85725" cy="206375"/>
              </a:xfrm>
              <a:custGeom>
                <a:avLst/>
                <a:gdLst>
                  <a:gd name="T0" fmla="*/ 58738 w 54"/>
                  <a:gd name="T1" fmla="*/ 193675 h 130"/>
                  <a:gd name="T2" fmla="*/ 47625 w 54"/>
                  <a:gd name="T3" fmla="*/ 177800 h 130"/>
                  <a:gd name="T4" fmla="*/ 34925 w 54"/>
                  <a:gd name="T5" fmla="*/ 160337 h 130"/>
                  <a:gd name="T6" fmla="*/ 25400 w 54"/>
                  <a:gd name="T7" fmla="*/ 139700 h 130"/>
                  <a:gd name="T8" fmla="*/ 17463 w 54"/>
                  <a:gd name="T9" fmla="*/ 114300 h 130"/>
                  <a:gd name="T10" fmla="*/ 11112 w 54"/>
                  <a:gd name="T11" fmla="*/ 88900 h 130"/>
                  <a:gd name="T12" fmla="*/ 4763 w 54"/>
                  <a:gd name="T13" fmla="*/ 60325 h 130"/>
                  <a:gd name="T14" fmla="*/ 1588 w 54"/>
                  <a:gd name="T15" fmla="*/ 31750 h 130"/>
                  <a:gd name="T16" fmla="*/ 0 w 54"/>
                  <a:gd name="T17" fmla="*/ 0 h 130"/>
                  <a:gd name="T18" fmla="*/ 85725 w 54"/>
                  <a:gd name="T19" fmla="*/ 0 h 130"/>
                  <a:gd name="T20" fmla="*/ 85725 w 54"/>
                  <a:gd name="T21" fmla="*/ 206375 h 130"/>
                  <a:gd name="T22" fmla="*/ 77788 w 54"/>
                  <a:gd name="T23" fmla="*/ 204788 h 130"/>
                  <a:gd name="T24" fmla="*/ 71438 w 54"/>
                  <a:gd name="T25" fmla="*/ 203200 h 130"/>
                  <a:gd name="T26" fmla="*/ 66675 w 54"/>
                  <a:gd name="T27" fmla="*/ 198437 h 130"/>
                  <a:gd name="T28" fmla="*/ 58738 w 54"/>
                  <a:gd name="T29" fmla="*/ 193675 h 1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4"/>
                  <a:gd name="T46" fmla="*/ 0 h 130"/>
                  <a:gd name="T47" fmla="*/ 54 w 54"/>
                  <a:gd name="T48" fmla="*/ 130 h 13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4" h="130">
                    <a:moveTo>
                      <a:pt x="37" y="122"/>
                    </a:moveTo>
                    <a:lnTo>
                      <a:pt x="30" y="112"/>
                    </a:lnTo>
                    <a:lnTo>
                      <a:pt x="22" y="101"/>
                    </a:lnTo>
                    <a:lnTo>
                      <a:pt x="16" y="88"/>
                    </a:lnTo>
                    <a:lnTo>
                      <a:pt x="11" y="72"/>
                    </a:lnTo>
                    <a:lnTo>
                      <a:pt x="7" y="56"/>
                    </a:lnTo>
                    <a:lnTo>
                      <a:pt x="3" y="38"/>
                    </a:lnTo>
                    <a:lnTo>
                      <a:pt x="1" y="20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54" y="130"/>
                    </a:lnTo>
                    <a:lnTo>
                      <a:pt x="49" y="129"/>
                    </a:lnTo>
                    <a:lnTo>
                      <a:pt x="45" y="128"/>
                    </a:lnTo>
                    <a:lnTo>
                      <a:pt x="42" y="125"/>
                    </a:lnTo>
                    <a:lnTo>
                      <a:pt x="37" y="1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400" name="Freeform 28"/>
              <p:cNvSpPr>
                <a:spLocks/>
              </p:cNvSpPr>
              <p:nvPr/>
            </p:nvSpPr>
            <p:spPr bwMode="auto">
              <a:xfrm>
                <a:off x="2428875" y="3825875"/>
                <a:ext cx="85725" cy="195262"/>
              </a:xfrm>
              <a:custGeom>
                <a:avLst/>
                <a:gdLst>
                  <a:gd name="T0" fmla="*/ 85725 w 54"/>
                  <a:gd name="T1" fmla="*/ 0 h 123"/>
                  <a:gd name="T2" fmla="*/ 85725 w 54"/>
                  <a:gd name="T3" fmla="*/ 195262 h 123"/>
                  <a:gd name="T4" fmla="*/ 0 w 54"/>
                  <a:gd name="T5" fmla="*/ 195262 h 123"/>
                  <a:gd name="T6" fmla="*/ 1588 w 54"/>
                  <a:gd name="T7" fmla="*/ 166687 h 123"/>
                  <a:gd name="T8" fmla="*/ 4763 w 54"/>
                  <a:gd name="T9" fmla="*/ 139700 h 123"/>
                  <a:gd name="T10" fmla="*/ 12700 w 54"/>
                  <a:gd name="T11" fmla="*/ 112712 h 123"/>
                  <a:gd name="T12" fmla="*/ 19050 w 54"/>
                  <a:gd name="T13" fmla="*/ 90487 h 123"/>
                  <a:gd name="T14" fmla="*/ 25400 w 54"/>
                  <a:gd name="T15" fmla="*/ 68262 h 123"/>
                  <a:gd name="T16" fmla="*/ 36513 w 54"/>
                  <a:gd name="T17" fmla="*/ 49212 h 123"/>
                  <a:gd name="T18" fmla="*/ 47625 w 54"/>
                  <a:gd name="T19" fmla="*/ 31750 h 123"/>
                  <a:gd name="T20" fmla="*/ 58738 w 54"/>
                  <a:gd name="T21" fmla="*/ 17462 h 123"/>
                  <a:gd name="T22" fmla="*/ 66675 w 54"/>
                  <a:gd name="T23" fmla="*/ 12700 h 123"/>
                  <a:gd name="T24" fmla="*/ 73025 w 54"/>
                  <a:gd name="T25" fmla="*/ 6350 h 123"/>
                  <a:gd name="T26" fmla="*/ 77788 w 54"/>
                  <a:gd name="T27" fmla="*/ 3175 h 123"/>
                  <a:gd name="T28" fmla="*/ 85725 w 54"/>
                  <a:gd name="T29" fmla="*/ 0 h 1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4"/>
                  <a:gd name="T46" fmla="*/ 0 h 123"/>
                  <a:gd name="T47" fmla="*/ 54 w 54"/>
                  <a:gd name="T48" fmla="*/ 123 h 12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4" h="123">
                    <a:moveTo>
                      <a:pt x="54" y="0"/>
                    </a:moveTo>
                    <a:lnTo>
                      <a:pt x="54" y="123"/>
                    </a:lnTo>
                    <a:lnTo>
                      <a:pt x="0" y="123"/>
                    </a:lnTo>
                    <a:lnTo>
                      <a:pt x="1" y="105"/>
                    </a:lnTo>
                    <a:lnTo>
                      <a:pt x="3" y="88"/>
                    </a:lnTo>
                    <a:lnTo>
                      <a:pt x="8" y="71"/>
                    </a:lnTo>
                    <a:lnTo>
                      <a:pt x="12" y="57"/>
                    </a:lnTo>
                    <a:lnTo>
                      <a:pt x="16" y="43"/>
                    </a:lnTo>
                    <a:lnTo>
                      <a:pt x="23" y="31"/>
                    </a:lnTo>
                    <a:lnTo>
                      <a:pt x="30" y="20"/>
                    </a:lnTo>
                    <a:lnTo>
                      <a:pt x="37" y="11"/>
                    </a:lnTo>
                    <a:lnTo>
                      <a:pt x="42" y="8"/>
                    </a:lnTo>
                    <a:lnTo>
                      <a:pt x="46" y="4"/>
                    </a:lnTo>
                    <a:lnTo>
                      <a:pt x="49" y="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401" name="Freeform 29"/>
              <p:cNvSpPr>
                <a:spLocks/>
              </p:cNvSpPr>
              <p:nvPr/>
            </p:nvSpPr>
            <p:spPr bwMode="auto">
              <a:xfrm>
                <a:off x="2551113" y="3824288"/>
                <a:ext cx="90487" cy="196850"/>
              </a:xfrm>
              <a:custGeom>
                <a:avLst/>
                <a:gdLst>
                  <a:gd name="T0" fmla="*/ 0 w 57"/>
                  <a:gd name="T1" fmla="*/ 196850 h 124"/>
                  <a:gd name="T2" fmla="*/ 0 w 57"/>
                  <a:gd name="T3" fmla="*/ 0 h 124"/>
                  <a:gd name="T4" fmla="*/ 7937 w 57"/>
                  <a:gd name="T5" fmla="*/ 1588 h 124"/>
                  <a:gd name="T6" fmla="*/ 17462 w 57"/>
                  <a:gd name="T7" fmla="*/ 4763 h 124"/>
                  <a:gd name="T8" fmla="*/ 23812 w 57"/>
                  <a:gd name="T9" fmla="*/ 9525 h 124"/>
                  <a:gd name="T10" fmla="*/ 33337 w 57"/>
                  <a:gd name="T11" fmla="*/ 19050 h 124"/>
                  <a:gd name="T12" fmla="*/ 44450 w 57"/>
                  <a:gd name="T13" fmla="*/ 33338 h 124"/>
                  <a:gd name="T14" fmla="*/ 55562 w 57"/>
                  <a:gd name="T15" fmla="*/ 50800 h 124"/>
                  <a:gd name="T16" fmla="*/ 63500 w 57"/>
                  <a:gd name="T17" fmla="*/ 69850 h 124"/>
                  <a:gd name="T18" fmla="*/ 73025 w 57"/>
                  <a:gd name="T19" fmla="*/ 92075 h 124"/>
                  <a:gd name="T20" fmla="*/ 79375 w 57"/>
                  <a:gd name="T21" fmla="*/ 114300 h 124"/>
                  <a:gd name="T22" fmla="*/ 84137 w 57"/>
                  <a:gd name="T23" fmla="*/ 141288 h 124"/>
                  <a:gd name="T24" fmla="*/ 88900 w 57"/>
                  <a:gd name="T25" fmla="*/ 168275 h 124"/>
                  <a:gd name="T26" fmla="*/ 90487 w 57"/>
                  <a:gd name="T27" fmla="*/ 196850 h 124"/>
                  <a:gd name="T28" fmla="*/ 0 w 57"/>
                  <a:gd name="T29" fmla="*/ 196850 h 1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7"/>
                  <a:gd name="T46" fmla="*/ 0 h 124"/>
                  <a:gd name="T47" fmla="*/ 57 w 57"/>
                  <a:gd name="T48" fmla="*/ 124 h 12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7" h="124">
                    <a:moveTo>
                      <a:pt x="0" y="124"/>
                    </a:moveTo>
                    <a:lnTo>
                      <a:pt x="0" y="0"/>
                    </a:lnTo>
                    <a:lnTo>
                      <a:pt x="5" y="1"/>
                    </a:lnTo>
                    <a:lnTo>
                      <a:pt x="11" y="3"/>
                    </a:lnTo>
                    <a:lnTo>
                      <a:pt x="15" y="6"/>
                    </a:lnTo>
                    <a:lnTo>
                      <a:pt x="21" y="12"/>
                    </a:lnTo>
                    <a:lnTo>
                      <a:pt x="28" y="21"/>
                    </a:lnTo>
                    <a:lnTo>
                      <a:pt x="35" y="32"/>
                    </a:lnTo>
                    <a:lnTo>
                      <a:pt x="40" y="44"/>
                    </a:lnTo>
                    <a:lnTo>
                      <a:pt x="46" y="58"/>
                    </a:lnTo>
                    <a:lnTo>
                      <a:pt x="50" y="72"/>
                    </a:lnTo>
                    <a:lnTo>
                      <a:pt x="53" y="89"/>
                    </a:lnTo>
                    <a:lnTo>
                      <a:pt x="56" y="106"/>
                    </a:lnTo>
                    <a:lnTo>
                      <a:pt x="57" y="124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402" name="Freeform 30"/>
              <p:cNvSpPr>
                <a:spLocks/>
              </p:cNvSpPr>
              <p:nvPr/>
            </p:nvSpPr>
            <p:spPr bwMode="auto">
              <a:xfrm>
                <a:off x="2309813" y="3838575"/>
                <a:ext cx="136525" cy="182562"/>
              </a:xfrm>
              <a:custGeom>
                <a:avLst/>
                <a:gdLst>
                  <a:gd name="T0" fmla="*/ 65088 w 86"/>
                  <a:gd name="T1" fmla="*/ 46037 h 115"/>
                  <a:gd name="T2" fmla="*/ 73025 w 86"/>
                  <a:gd name="T3" fmla="*/ 39687 h 115"/>
                  <a:gd name="T4" fmla="*/ 80962 w 86"/>
                  <a:gd name="T5" fmla="*/ 31750 h 115"/>
                  <a:gd name="T6" fmla="*/ 88900 w 86"/>
                  <a:gd name="T7" fmla="*/ 25400 h 115"/>
                  <a:gd name="T8" fmla="*/ 98425 w 86"/>
                  <a:gd name="T9" fmla="*/ 19050 h 115"/>
                  <a:gd name="T10" fmla="*/ 107950 w 86"/>
                  <a:gd name="T11" fmla="*/ 12700 h 115"/>
                  <a:gd name="T12" fmla="*/ 117475 w 86"/>
                  <a:gd name="T13" fmla="*/ 7937 h 115"/>
                  <a:gd name="T14" fmla="*/ 125413 w 86"/>
                  <a:gd name="T15" fmla="*/ 3175 h 115"/>
                  <a:gd name="T16" fmla="*/ 136525 w 86"/>
                  <a:gd name="T17" fmla="*/ 0 h 115"/>
                  <a:gd name="T18" fmla="*/ 125413 w 86"/>
                  <a:gd name="T19" fmla="*/ 17462 h 115"/>
                  <a:gd name="T20" fmla="*/ 115888 w 86"/>
                  <a:gd name="T21" fmla="*/ 34925 h 115"/>
                  <a:gd name="T22" fmla="*/ 106363 w 86"/>
                  <a:gd name="T23" fmla="*/ 55562 h 115"/>
                  <a:gd name="T24" fmla="*/ 100012 w 86"/>
                  <a:gd name="T25" fmla="*/ 77787 h 115"/>
                  <a:gd name="T26" fmla="*/ 92075 w 86"/>
                  <a:gd name="T27" fmla="*/ 101600 h 115"/>
                  <a:gd name="T28" fmla="*/ 87312 w 86"/>
                  <a:gd name="T29" fmla="*/ 127000 h 115"/>
                  <a:gd name="T30" fmla="*/ 84137 w 86"/>
                  <a:gd name="T31" fmla="*/ 153987 h 115"/>
                  <a:gd name="T32" fmla="*/ 82550 w 86"/>
                  <a:gd name="T33" fmla="*/ 182562 h 115"/>
                  <a:gd name="T34" fmla="*/ 0 w 86"/>
                  <a:gd name="T35" fmla="*/ 182562 h 115"/>
                  <a:gd name="T36" fmla="*/ 4762 w 86"/>
                  <a:gd name="T37" fmla="*/ 163512 h 115"/>
                  <a:gd name="T38" fmla="*/ 7938 w 86"/>
                  <a:gd name="T39" fmla="*/ 146050 h 115"/>
                  <a:gd name="T40" fmla="*/ 12700 w 86"/>
                  <a:gd name="T41" fmla="*/ 127000 h 115"/>
                  <a:gd name="T42" fmla="*/ 22225 w 86"/>
                  <a:gd name="T43" fmla="*/ 109537 h 115"/>
                  <a:gd name="T44" fmla="*/ 30163 w 86"/>
                  <a:gd name="T45" fmla="*/ 92075 h 115"/>
                  <a:gd name="T46" fmla="*/ 41275 w 86"/>
                  <a:gd name="T47" fmla="*/ 76200 h 115"/>
                  <a:gd name="T48" fmla="*/ 52388 w 86"/>
                  <a:gd name="T49" fmla="*/ 60325 h 115"/>
                  <a:gd name="T50" fmla="*/ 65088 w 86"/>
                  <a:gd name="T51" fmla="*/ 46037 h 1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115"/>
                  <a:gd name="T80" fmla="*/ 86 w 86"/>
                  <a:gd name="T81" fmla="*/ 115 h 1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115">
                    <a:moveTo>
                      <a:pt x="41" y="29"/>
                    </a:moveTo>
                    <a:lnTo>
                      <a:pt x="46" y="25"/>
                    </a:lnTo>
                    <a:lnTo>
                      <a:pt x="51" y="20"/>
                    </a:lnTo>
                    <a:lnTo>
                      <a:pt x="56" y="16"/>
                    </a:lnTo>
                    <a:lnTo>
                      <a:pt x="62" y="12"/>
                    </a:lnTo>
                    <a:lnTo>
                      <a:pt x="68" y="8"/>
                    </a:lnTo>
                    <a:lnTo>
                      <a:pt x="74" y="5"/>
                    </a:lnTo>
                    <a:lnTo>
                      <a:pt x="79" y="2"/>
                    </a:lnTo>
                    <a:lnTo>
                      <a:pt x="86" y="0"/>
                    </a:lnTo>
                    <a:lnTo>
                      <a:pt x="79" y="11"/>
                    </a:lnTo>
                    <a:lnTo>
                      <a:pt x="73" y="22"/>
                    </a:lnTo>
                    <a:lnTo>
                      <a:pt x="67" y="35"/>
                    </a:lnTo>
                    <a:lnTo>
                      <a:pt x="63" y="49"/>
                    </a:lnTo>
                    <a:lnTo>
                      <a:pt x="58" y="64"/>
                    </a:lnTo>
                    <a:lnTo>
                      <a:pt x="55" y="80"/>
                    </a:lnTo>
                    <a:lnTo>
                      <a:pt x="53" y="97"/>
                    </a:lnTo>
                    <a:lnTo>
                      <a:pt x="52" y="115"/>
                    </a:lnTo>
                    <a:lnTo>
                      <a:pt x="0" y="115"/>
                    </a:lnTo>
                    <a:lnTo>
                      <a:pt x="3" y="103"/>
                    </a:lnTo>
                    <a:lnTo>
                      <a:pt x="5" y="92"/>
                    </a:lnTo>
                    <a:lnTo>
                      <a:pt x="8" y="80"/>
                    </a:lnTo>
                    <a:lnTo>
                      <a:pt x="14" y="69"/>
                    </a:lnTo>
                    <a:lnTo>
                      <a:pt x="19" y="58"/>
                    </a:lnTo>
                    <a:lnTo>
                      <a:pt x="26" y="48"/>
                    </a:lnTo>
                    <a:lnTo>
                      <a:pt x="33" y="38"/>
                    </a:lnTo>
                    <a:lnTo>
                      <a:pt x="41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403" name="Freeform 31"/>
              <p:cNvSpPr>
                <a:spLocks/>
              </p:cNvSpPr>
              <p:nvPr/>
            </p:nvSpPr>
            <p:spPr bwMode="auto">
              <a:xfrm>
                <a:off x="2309813" y="4057650"/>
                <a:ext cx="130175" cy="187325"/>
              </a:xfrm>
              <a:custGeom>
                <a:avLst/>
                <a:gdLst>
                  <a:gd name="T0" fmla="*/ 0 w 82"/>
                  <a:gd name="T1" fmla="*/ 0 h 118"/>
                  <a:gd name="T2" fmla="*/ 82550 w 82"/>
                  <a:gd name="T3" fmla="*/ 0 h 118"/>
                  <a:gd name="T4" fmla="*/ 85725 w 82"/>
                  <a:gd name="T5" fmla="*/ 53975 h 118"/>
                  <a:gd name="T6" fmla="*/ 96837 w 82"/>
                  <a:gd name="T7" fmla="*/ 104775 h 118"/>
                  <a:gd name="T8" fmla="*/ 109538 w 82"/>
                  <a:gd name="T9" fmla="*/ 149225 h 118"/>
                  <a:gd name="T10" fmla="*/ 130175 w 82"/>
                  <a:gd name="T11" fmla="*/ 187325 h 118"/>
                  <a:gd name="T12" fmla="*/ 120650 w 82"/>
                  <a:gd name="T13" fmla="*/ 184150 h 118"/>
                  <a:gd name="T14" fmla="*/ 112713 w 82"/>
                  <a:gd name="T15" fmla="*/ 179388 h 118"/>
                  <a:gd name="T16" fmla="*/ 103188 w 82"/>
                  <a:gd name="T17" fmla="*/ 174625 h 118"/>
                  <a:gd name="T18" fmla="*/ 95250 w 82"/>
                  <a:gd name="T19" fmla="*/ 168275 h 118"/>
                  <a:gd name="T20" fmla="*/ 87312 w 82"/>
                  <a:gd name="T21" fmla="*/ 161925 h 118"/>
                  <a:gd name="T22" fmla="*/ 79375 w 82"/>
                  <a:gd name="T23" fmla="*/ 157163 h 118"/>
                  <a:gd name="T24" fmla="*/ 71437 w 82"/>
                  <a:gd name="T25" fmla="*/ 149225 h 118"/>
                  <a:gd name="T26" fmla="*/ 65088 w 82"/>
                  <a:gd name="T27" fmla="*/ 142875 h 118"/>
                  <a:gd name="T28" fmla="*/ 50800 w 82"/>
                  <a:gd name="T29" fmla="*/ 127000 h 118"/>
                  <a:gd name="T30" fmla="*/ 39687 w 82"/>
                  <a:gd name="T31" fmla="*/ 111125 h 118"/>
                  <a:gd name="T32" fmla="*/ 28575 w 82"/>
                  <a:gd name="T33" fmla="*/ 95250 h 118"/>
                  <a:gd name="T34" fmla="*/ 19050 w 82"/>
                  <a:gd name="T35" fmla="*/ 76200 h 118"/>
                  <a:gd name="T36" fmla="*/ 12700 w 82"/>
                  <a:gd name="T37" fmla="*/ 58738 h 118"/>
                  <a:gd name="T38" fmla="*/ 6350 w 82"/>
                  <a:gd name="T39" fmla="*/ 39688 h 118"/>
                  <a:gd name="T40" fmla="*/ 1588 w 82"/>
                  <a:gd name="T41" fmla="*/ 20638 h 118"/>
                  <a:gd name="T42" fmla="*/ 0 w 82"/>
                  <a:gd name="T43" fmla="*/ 0 h 11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2"/>
                  <a:gd name="T67" fmla="*/ 0 h 118"/>
                  <a:gd name="T68" fmla="*/ 82 w 82"/>
                  <a:gd name="T69" fmla="*/ 118 h 11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2" h="118">
                    <a:moveTo>
                      <a:pt x="0" y="0"/>
                    </a:moveTo>
                    <a:lnTo>
                      <a:pt x="52" y="0"/>
                    </a:lnTo>
                    <a:lnTo>
                      <a:pt x="54" y="34"/>
                    </a:lnTo>
                    <a:lnTo>
                      <a:pt x="61" y="66"/>
                    </a:lnTo>
                    <a:lnTo>
                      <a:pt x="69" y="94"/>
                    </a:lnTo>
                    <a:lnTo>
                      <a:pt x="82" y="118"/>
                    </a:lnTo>
                    <a:lnTo>
                      <a:pt x="76" y="116"/>
                    </a:lnTo>
                    <a:lnTo>
                      <a:pt x="71" y="113"/>
                    </a:lnTo>
                    <a:lnTo>
                      <a:pt x="65" y="110"/>
                    </a:lnTo>
                    <a:lnTo>
                      <a:pt x="60" y="106"/>
                    </a:lnTo>
                    <a:lnTo>
                      <a:pt x="55" y="102"/>
                    </a:lnTo>
                    <a:lnTo>
                      <a:pt x="50" y="99"/>
                    </a:lnTo>
                    <a:lnTo>
                      <a:pt x="45" y="94"/>
                    </a:lnTo>
                    <a:lnTo>
                      <a:pt x="41" y="90"/>
                    </a:lnTo>
                    <a:lnTo>
                      <a:pt x="32" y="80"/>
                    </a:lnTo>
                    <a:lnTo>
                      <a:pt x="25" y="70"/>
                    </a:lnTo>
                    <a:lnTo>
                      <a:pt x="18" y="60"/>
                    </a:lnTo>
                    <a:lnTo>
                      <a:pt x="12" y="48"/>
                    </a:lnTo>
                    <a:lnTo>
                      <a:pt x="8" y="37"/>
                    </a:lnTo>
                    <a:lnTo>
                      <a:pt x="4" y="25"/>
                    </a:lnTo>
                    <a:lnTo>
                      <a:pt x="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404" name="Freeform 32"/>
              <p:cNvSpPr>
                <a:spLocks/>
              </p:cNvSpPr>
              <p:nvPr/>
            </p:nvSpPr>
            <p:spPr bwMode="auto">
              <a:xfrm>
                <a:off x="2633663" y="4057650"/>
                <a:ext cx="119062" cy="182562"/>
              </a:xfrm>
              <a:custGeom>
                <a:avLst/>
                <a:gdLst>
                  <a:gd name="T0" fmla="*/ 0 w 75"/>
                  <a:gd name="T1" fmla="*/ 182562 h 115"/>
                  <a:gd name="T2" fmla="*/ 17462 w 75"/>
                  <a:gd name="T3" fmla="*/ 144462 h 115"/>
                  <a:gd name="T4" fmla="*/ 31750 w 75"/>
                  <a:gd name="T5" fmla="*/ 101600 h 115"/>
                  <a:gd name="T6" fmla="*/ 41275 w 75"/>
                  <a:gd name="T7" fmla="*/ 52387 h 115"/>
                  <a:gd name="T8" fmla="*/ 44450 w 75"/>
                  <a:gd name="T9" fmla="*/ 0 h 115"/>
                  <a:gd name="T10" fmla="*/ 119062 w 75"/>
                  <a:gd name="T11" fmla="*/ 0 h 115"/>
                  <a:gd name="T12" fmla="*/ 115887 w 75"/>
                  <a:gd name="T13" fmla="*/ 30162 h 115"/>
                  <a:gd name="T14" fmla="*/ 106362 w 75"/>
                  <a:gd name="T15" fmla="*/ 55562 h 115"/>
                  <a:gd name="T16" fmla="*/ 96837 w 75"/>
                  <a:gd name="T17" fmla="*/ 80962 h 115"/>
                  <a:gd name="T18" fmla="*/ 82550 w 75"/>
                  <a:gd name="T19" fmla="*/ 106362 h 115"/>
                  <a:gd name="T20" fmla="*/ 65087 w 75"/>
                  <a:gd name="T21" fmla="*/ 128587 h 115"/>
                  <a:gd name="T22" fmla="*/ 46037 w 75"/>
                  <a:gd name="T23" fmla="*/ 149225 h 115"/>
                  <a:gd name="T24" fmla="*/ 25400 w 75"/>
                  <a:gd name="T25" fmla="*/ 166687 h 115"/>
                  <a:gd name="T26" fmla="*/ 0 w 75"/>
                  <a:gd name="T27" fmla="*/ 182562 h 1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5"/>
                  <a:gd name="T43" fmla="*/ 0 h 115"/>
                  <a:gd name="T44" fmla="*/ 75 w 75"/>
                  <a:gd name="T45" fmla="*/ 115 h 1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5" h="115">
                    <a:moveTo>
                      <a:pt x="0" y="115"/>
                    </a:moveTo>
                    <a:lnTo>
                      <a:pt x="11" y="91"/>
                    </a:lnTo>
                    <a:lnTo>
                      <a:pt x="20" y="64"/>
                    </a:lnTo>
                    <a:lnTo>
                      <a:pt x="26" y="33"/>
                    </a:lnTo>
                    <a:lnTo>
                      <a:pt x="28" y="0"/>
                    </a:lnTo>
                    <a:lnTo>
                      <a:pt x="75" y="0"/>
                    </a:lnTo>
                    <a:lnTo>
                      <a:pt x="73" y="19"/>
                    </a:lnTo>
                    <a:lnTo>
                      <a:pt x="67" y="35"/>
                    </a:lnTo>
                    <a:lnTo>
                      <a:pt x="61" y="51"/>
                    </a:lnTo>
                    <a:lnTo>
                      <a:pt x="52" y="67"/>
                    </a:lnTo>
                    <a:lnTo>
                      <a:pt x="41" y="81"/>
                    </a:lnTo>
                    <a:lnTo>
                      <a:pt x="29" y="94"/>
                    </a:lnTo>
                    <a:lnTo>
                      <a:pt x="16" y="105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405" name="Freeform 33"/>
              <p:cNvSpPr>
                <a:spLocks/>
              </p:cNvSpPr>
              <p:nvPr/>
            </p:nvSpPr>
            <p:spPr bwMode="auto">
              <a:xfrm>
                <a:off x="1943100" y="4868863"/>
                <a:ext cx="50800" cy="50800"/>
              </a:xfrm>
              <a:custGeom>
                <a:avLst/>
                <a:gdLst>
                  <a:gd name="T0" fmla="*/ 23812 w 32"/>
                  <a:gd name="T1" fmla="*/ 50800 h 32"/>
                  <a:gd name="T2" fmla="*/ 34925 w 32"/>
                  <a:gd name="T3" fmla="*/ 49212 h 32"/>
                  <a:gd name="T4" fmla="*/ 42862 w 32"/>
                  <a:gd name="T5" fmla="*/ 44450 h 32"/>
                  <a:gd name="T6" fmla="*/ 49212 w 32"/>
                  <a:gd name="T7" fmla="*/ 36512 h 32"/>
                  <a:gd name="T8" fmla="*/ 50800 w 32"/>
                  <a:gd name="T9" fmla="*/ 26987 h 32"/>
                  <a:gd name="T10" fmla="*/ 49212 w 32"/>
                  <a:gd name="T11" fmla="*/ 15875 h 32"/>
                  <a:gd name="T12" fmla="*/ 42862 w 32"/>
                  <a:gd name="T13" fmla="*/ 7937 h 32"/>
                  <a:gd name="T14" fmla="*/ 34925 w 32"/>
                  <a:gd name="T15" fmla="*/ 1588 h 32"/>
                  <a:gd name="T16" fmla="*/ 23812 w 32"/>
                  <a:gd name="T17" fmla="*/ 0 h 32"/>
                  <a:gd name="T18" fmla="*/ 14287 w 32"/>
                  <a:gd name="T19" fmla="*/ 1588 h 32"/>
                  <a:gd name="T20" fmla="*/ 6350 w 32"/>
                  <a:gd name="T21" fmla="*/ 7937 h 32"/>
                  <a:gd name="T22" fmla="*/ 1588 w 32"/>
                  <a:gd name="T23" fmla="*/ 15875 h 32"/>
                  <a:gd name="T24" fmla="*/ 0 w 32"/>
                  <a:gd name="T25" fmla="*/ 26987 h 32"/>
                  <a:gd name="T26" fmla="*/ 1588 w 32"/>
                  <a:gd name="T27" fmla="*/ 36512 h 32"/>
                  <a:gd name="T28" fmla="*/ 6350 w 32"/>
                  <a:gd name="T29" fmla="*/ 44450 h 32"/>
                  <a:gd name="T30" fmla="*/ 14287 w 32"/>
                  <a:gd name="T31" fmla="*/ 49212 h 32"/>
                  <a:gd name="T32" fmla="*/ 23812 w 32"/>
                  <a:gd name="T33" fmla="*/ 5080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2"/>
                  <a:gd name="T53" fmla="*/ 32 w 3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2">
                    <a:moveTo>
                      <a:pt x="15" y="32"/>
                    </a:moveTo>
                    <a:lnTo>
                      <a:pt x="22" y="31"/>
                    </a:lnTo>
                    <a:lnTo>
                      <a:pt x="27" y="28"/>
                    </a:lnTo>
                    <a:lnTo>
                      <a:pt x="31" y="23"/>
                    </a:lnTo>
                    <a:lnTo>
                      <a:pt x="32" y="17"/>
                    </a:lnTo>
                    <a:lnTo>
                      <a:pt x="31" y="10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4" y="28"/>
                    </a:lnTo>
                    <a:lnTo>
                      <a:pt x="9" y="31"/>
                    </a:lnTo>
                    <a:lnTo>
                      <a:pt x="15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406" name="Freeform 34"/>
              <p:cNvSpPr>
                <a:spLocks/>
              </p:cNvSpPr>
              <p:nvPr/>
            </p:nvSpPr>
            <p:spPr bwMode="auto">
              <a:xfrm>
                <a:off x="2038350" y="4868863"/>
                <a:ext cx="52387" cy="50800"/>
              </a:xfrm>
              <a:custGeom>
                <a:avLst/>
                <a:gdLst>
                  <a:gd name="T0" fmla="*/ 26987 w 33"/>
                  <a:gd name="T1" fmla="*/ 50800 h 32"/>
                  <a:gd name="T2" fmla="*/ 36512 w 33"/>
                  <a:gd name="T3" fmla="*/ 49212 h 32"/>
                  <a:gd name="T4" fmla="*/ 46037 w 33"/>
                  <a:gd name="T5" fmla="*/ 44450 h 32"/>
                  <a:gd name="T6" fmla="*/ 50800 w 33"/>
                  <a:gd name="T7" fmla="*/ 36512 h 32"/>
                  <a:gd name="T8" fmla="*/ 52387 w 33"/>
                  <a:gd name="T9" fmla="*/ 26987 h 32"/>
                  <a:gd name="T10" fmla="*/ 50800 w 33"/>
                  <a:gd name="T11" fmla="*/ 15875 h 32"/>
                  <a:gd name="T12" fmla="*/ 46037 w 33"/>
                  <a:gd name="T13" fmla="*/ 7937 h 32"/>
                  <a:gd name="T14" fmla="*/ 36512 w 33"/>
                  <a:gd name="T15" fmla="*/ 1588 h 32"/>
                  <a:gd name="T16" fmla="*/ 26987 w 33"/>
                  <a:gd name="T17" fmla="*/ 0 h 32"/>
                  <a:gd name="T18" fmla="*/ 15875 w 33"/>
                  <a:gd name="T19" fmla="*/ 1588 h 32"/>
                  <a:gd name="T20" fmla="*/ 9525 w 33"/>
                  <a:gd name="T21" fmla="*/ 7937 h 32"/>
                  <a:gd name="T22" fmla="*/ 1587 w 33"/>
                  <a:gd name="T23" fmla="*/ 15875 h 32"/>
                  <a:gd name="T24" fmla="*/ 0 w 33"/>
                  <a:gd name="T25" fmla="*/ 26987 h 32"/>
                  <a:gd name="T26" fmla="*/ 1587 w 33"/>
                  <a:gd name="T27" fmla="*/ 36512 h 32"/>
                  <a:gd name="T28" fmla="*/ 9525 w 33"/>
                  <a:gd name="T29" fmla="*/ 44450 h 32"/>
                  <a:gd name="T30" fmla="*/ 15875 w 33"/>
                  <a:gd name="T31" fmla="*/ 49212 h 32"/>
                  <a:gd name="T32" fmla="*/ 26987 w 33"/>
                  <a:gd name="T33" fmla="*/ 5080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2"/>
                  <a:gd name="T53" fmla="*/ 33 w 33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2">
                    <a:moveTo>
                      <a:pt x="17" y="32"/>
                    </a:moveTo>
                    <a:lnTo>
                      <a:pt x="23" y="31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29" y="5"/>
                    </a:lnTo>
                    <a:lnTo>
                      <a:pt x="23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6" y="28"/>
                    </a:lnTo>
                    <a:lnTo>
                      <a:pt x="10" y="31"/>
                    </a:lnTo>
                    <a:lnTo>
                      <a:pt x="17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407" name="Freeform 35"/>
              <p:cNvSpPr>
                <a:spLocks/>
              </p:cNvSpPr>
              <p:nvPr/>
            </p:nvSpPr>
            <p:spPr bwMode="auto">
              <a:xfrm>
                <a:off x="2136775" y="4868863"/>
                <a:ext cx="50800" cy="50800"/>
              </a:xfrm>
              <a:custGeom>
                <a:avLst/>
                <a:gdLst>
                  <a:gd name="T0" fmla="*/ 23812 w 32"/>
                  <a:gd name="T1" fmla="*/ 50800 h 32"/>
                  <a:gd name="T2" fmla="*/ 34925 w 32"/>
                  <a:gd name="T3" fmla="*/ 49212 h 32"/>
                  <a:gd name="T4" fmla="*/ 42862 w 32"/>
                  <a:gd name="T5" fmla="*/ 44450 h 32"/>
                  <a:gd name="T6" fmla="*/ 47625 w 32"/>
                  <a:gd name="T7" fmla="*/ 36512 h 32"/>
                  <a:gd name="T8" fmla="*/ 50800 w 32"/>
                  <a:gd name="T9" fmla="*/ 26987 h 32"/>
                  <a:gd name="T10" fmla="*/ 47625 w 32"/>
                  <a:gd name="T11" fmla="*/ 15875 h 32"/>
                  <a:gd name="T12" fmla="*/ 42862 w 32"/>
                  <a:gd name="T13" fmla="*/ 7937 h 32"/>
                  <a:gd name="T14" fmla="*/ 34925 w 32"/>
                  <a:gd name="T15" fmla="*/ 1588 h 32"/>
                  <a:gd name="T16" fmla="*/ 23812 w 32"/>
                  <a:gd name="T17" fmla="*/ 0 h 32"/>
                  <a:gd name="T18" fmla="*/ 12700 w 32"/>
                  <a:gd name="T19" fmla="*/ 1588 h 32"/>
                  <a:gd name="T20" fmla="*/ 6350 w 32"/>
                  <a:gd name="T21" fmla="*/ 7937 h 32"/>
                  <a:gd name="T22" fmla="*/ 1588 w 32"/>
                  <a:gd name="T23" fmla="*/ 15875 h 32"/>
                  <a:gd name="T24" fmla="*/ 0 w 32"/>
                  <a:gd name="T25" fmla="*/ 26987 h 32"/>
                  <a:gd name="T26" fmla="*/ 1588 w 32"/>
                  <a:gd name="T27" fmla="*/ 36512 h 32"/>
                  <a:gd name="T28" fmla="*/ 6350 w 32"/>
                  <a:gd name="T29" fmla="*/ 44450 h 32"/>
                  <a:gd name="T30" fmla="*/ 12700 w 32"/>
                  <a:gd name="T31" fmla="*/ 49212 h 32"/>
                  <a:gd name="T32" fmla="*/ 23812 w 32"/>
                  <a:gd name="T33" fmla="*/ 5080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2"/>
                  <a:gd name="T53" fmla="*/ 32 w 3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2">
                    <a:moveTo>
                      <a:pt x="15" y="32"/>
                    </a:moveTo>
                    <a:lnTo>
                      <a:pt x="22" y="31"/>
                    </a:lnTo>
                    <a:lnTo>
                      <a:pt x="27" y="28"/>
                    </a:lnTo>
                    <a:lnTo>
                      <a:pt x="30" y="23"/>
                    </a:lnTo>
                    <a:lnTo>
                      <a:pt x="32" y="17"/>
                    </a:lnTo>
                    <a:lnTo>
                      <a:pt x="30" y="10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4" y="28"/>
                    </a:lnTo>
                    <a:lnTo>
                      <a:pt x="8" y="31"/>
                    </a:lnTo>
                    <a:lnTo>
                      <a:pt x="15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408" name="Freeform 36"/>
              <p:cNvSpPr>
                <a:spLocks/>
              </p:cNvSpPr>
              <p:nvPr/>
            </p:nvSpPr>
            <p:spPr bwMode="auto">
              <a:xfrm>
                <a:off x="2232025" y="4868863"/>
                <a:ext cx="52387" cy="50800"/>
              </a:xfrm>
              <a:custGeom>
                <a:avLst/>
                <a:gdLst>
                  <a:gd name="T0" fmla="*/ 25400 w 33"/>
                  <a:gd name="T1" fmla="*/ 50800 h 32"/>
                  <a:gd name="T2" fmla="*/ 36512 w 33"/>
                  <a:gd name="T3" fmla="*/ 49212 h 32"/>
                  <a:gd name="T4" fmla="*/ 46037 w 33"/>
                  <a:gd name="T5" fmla="*/ 44450 h 32"/>
                  <a:gd name="T6" fmla="*/ 50800 w 33"/>
                  <a:gd name="T7" fmla="*/ 36512 h 32"/>
                  <a:gd name="T8" fmla="*/ 52387 w 33"/>
                  <a:gd name="T9" fmla="*/ 26987 h 32"/>
                  <a:gd name="T10" fmla="*/ 50800 w 33"/>
                  <a:gd name="T11" fmla="*/ 15875 h 32"/>
                  <a:gd name="T12" fmla="*/ 46037 w 33"/>
                  <a:gd name="T13" fmla="*/ 7937 h 32"/>
                  <a:gd name="T14" fmla="*/ 36512 w 33"/>
                  <a:gd name="T15" fmla="*/ 1588 h 32"/>
                  <a:gd name="T16" fmla="*/ 25400 w 33"/>
                  <a:gd name="T17" fmla="*/ 0 h 32"/>
                  <a:gd name="T18" fmla="*/ 15875 w 33"/>
                  <a:gd name="T19" fmla="*/ 1588 h 32"/>
                  <a:gd name="T20" fmla="*/ 9525 w 33"/>
                  <a:gd name="T21" fmla="*/ 7937 h 32"/>
                  <a:gd name="T22" fmla="*/ 1587 w 33"/>
                  <a:gd name="T23" fmla="*/ 15875 h 32"/>
                  <a:gd name="T24" fmla="*/ 0 w 33"/>
                  <a:gd name="T25" fmla="*/ 26987 h 32"/>
                  <a:gd name="T26" fmla="*/ 1587 w 33"/>
                  <a:gd name="T27" fmla="*/ 36512 h 32"/>
                  <a:gd name="T28" fmla="*/ 9525 w 33"/>
                  <a:gd name="T29" fmla="*/ 44450 h 32"/>
                  <a:gd name="T30" fmla="*/ 15875 w 33"/>
                  <a:gd name="T31" fmla="*/ 49212 h 32"/>
                  <a:gd name="T32" fmla="*/ 25400 w 33"/>
                  <a:gd name="T33" fmla="*/ 5080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2"/>
                  <a:gd name="T53" fmla="*/ 33 w 33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2">
                    <a:moveTo>
                      <a:pt x="16" y="32"/>
                    </a:moveTo>
                    <a:lnTo>
                      <a:pt x="23" y="31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29" y="5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6" y="28"/>
                    </a:lnTo>
                    <a:lnTo>
                      <a:pt x="10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409" name="Freeform 37"/>
              <p:cNvSpPr>
                <a:spLocks/>
              </p:cNvSpPr>
              <p:nvPr/>
            </p:nvSpPr>
            <p:spPr bwMode="auto">
              <a:xfrm>
                <a:off x="1943100" y="4959350"/>
                <a:ext cx="50800" cy="50800"/>
              </a:xfrm>
              <a:custGeom>
                <a:avLst/>
                <a:gdLst>
                  <a:gd name="T0" fmla="*/ 23812 w 32"/>
                  <a:gd name="T1" fmla="*/ 50800 h 32"/>
                  <a:gd name="T2" fmla="*/ 34925 w 32"/>
                  <a:gd name="T3" fmla="*/ 49212 h 32"/>
                  <a:gd name="T4" fmla="*/ 42862 w 32"/>
                  <a:gd name="T5" fmla="*/ 44450 h 32"/>
                  <a:gd name="T6" fmla="*/ 49212 w 32"/>
                  <a:gd name="T7" fmla="*/ 36512 h 32"/>
                  <a:gd name="T8" fmla="*/ 50800 w 32"/>
                  <a:gd name="T9" fmla="*/ 26987 h 32"/>
                  <a:gd name="T10" fmla="*/ 49212 w 32"/>
                  <a:gd name="T11" fmla="*/ 15875 h 32"/>
                  <a:gd name="T12" fmla="*/ 42862 w 32"/>
                  <a:gd name="T13" fmla="*/ 7937 h 32"/>
                  <a:gd name="T14" fmla="*/ 34925 w 32"/>
                  <a:gd name="T15" fmla="*/ 3175 h 32"/>
                  <a:gd name="T16" fmla="*/ 23812 w 32"/>
                  <a:gd name="T17" fmla="*/ 0 h 32"/>
                  <a:gd name="T18" fmla="*/ 14287 w 32"/>
                  <a:gd name="T19" fmla="*/ 3175 h 32"/>
                  <a:gd name="T20" fmla="*/ 6350 w 32"/>
                  <a:gd name="T21" fmla="*/ 7937 h 32"/>
                  <a:gd name="T22" fmla="*/ 1588 w 32"/>
                  <a:gd name="T23" fmla="*/ 15875 h 32"/>
                  <a:gd name="T24" fmla="*/ 0 w 32"/>
                  <a:gd name="T25" fmla="*/ 26987 h 32"/>
                  <a:gd name="T26" fmla="*/ 1588 w 32"/>
                  <a:gd name="T27" fmla="*/ 36512 h 32"/>
                  <a:gd name="T28" fmla="*/ 6350 w 32"/>
                  <a:gd name="T29" fmla="*/ 44450 h 32"/>
                  <a:gd name="T30" fmla="*/ 14287 w 32"/>
                  <a:gd name="T31" fmla="*/ 49212 h 32"/>
                  <a:gd name="T32" fmla="*/ 23812 w 32"/>
                  <a:gd name="T33" fmla="*/ 5080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2"/>
                  <a:gd name="T53" fmla="*/ 32 w 3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2">
                    <a:moveTo>
                      <a:pt x="15" y="32"/>
                    </a:moveTo>
                    <a:lnTo>
                      <a:pt x="22" y="31"/>
                    </a:lnTo>
                    <a:lnTo>
                      <a:pt x="27" y="28"/>
                    </a:lnTo>
                    <a:lnTo>
                      <a:pt x="31" y="23"/>
                    </a:lnTo>
                    <a:lnTo>
                      <a:pt x="32" y="17"/>
                    </a:lnTo>
                    <a:lnTo>
                      <a:pt x="31" y="10"/>
                    </a:lnTo>
                    <a:lnTo>
                      <a:pt x="27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5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4" y="28"/>
                    </a:lnTo>
                    <a:lnTo>
                      <a:pt x="9" y="31"/>
                    </a:lnTo>
                    <a:lnTo>
                      <a:pt x="15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410" name="Freeform 38"/>
              <p:cNvSpPr>
                <a:spLocks/>
              </p:cNvSpPr>
              <p:nvPr/>
            </p:nvSpPr>
            <p:spPr bwMode="auto">
              <a:xfrm>
                <a:off x="2038350" y="4959350"/>
                <a:ext cx="52387" cy="50800"/>
              </a:xfrm>
              <a:custGeom>
                <a:avLst/>
                <a:gdLst>
                  <a:gd name="T0" fmla="*/ 26987 w 33"/>
                  <a:gd name="T1" fmla="*/ 50800 h 32"/>
                  <a:gd name="T2" fmla="*/ 36512 w 33"/>
                  <a:gd name="T3" fmla="*/ 49212 h 32"/>
                  <a:gd name="T4" fmla="*/ 46037 w 33"/>
                  <a:gd name="T5" fmla="*/ 44450 h 32"/>
                  <a:gd name="T6" fmla="*/ 50800 w 33"/>
                  <a:gd name="T7" fmla="*/ 36512 h 32"/>
                  <a:gd name="T8" fmla="*/ 52387 w 33"/>
                  <a:gd name="T9" fmla="*/ 26987 h 32"/>
                  <a:gd name="T10" fmla="*/ 50800 w 33"/>
                  <a:gd name="T11" fmla="*/ 15875 h 32"/>
                  <a:gd name="T12" fmla="*/ 46037 w 33"/>
                  <a:gd name="T13" fmla="*/ 7937 h 32"/>
                  <a:gd name="T14" fmla="*/ 36512 w 33"/>
                  <a:gd name="T15" fmla="*/ 3175 h 32"/>
                  <a:gd name="T16" fmla="*/ 26987 w 33"/>
                  <a:gd name="T17" fmla="*/ 0 h 32"/>
                  <a:gd name="T18" fmla="*/ 15875 w 33"/>
                  <a:gd name="T19" fmla="*/ 3175 h 32"/>
                  <a:gd name="T20" fmla="*/ 9525 w 33"/>
                  <a:gd name="T21" fmla="*/ 7937 h 32"/>
                  <a:gd name="T22" fmla="*/ 1587 w 33"/>
                  <a:gd name="T23" fmla="*/ 15875 h 32"/>
                  <a:gd name="T24" fmla="*/ 0 w 33"/>
                  <a:gd name="T25" fmla="*/ 26987 h 32"/>
                  <a:gd name="T26" fmla="*/ 1587 w 33"/>
                  <a:gd name="T27" fmla="*/ 36512 h 32"/>
                  <a:gd name="T28" fmla="*/ 9525 w 33"/>
                  <a:gd name="T29" fmla="*/ 44450 h 32"/>
                  <a:gd name="T30" fmla="*/ 15875 w 33"/>
                  <a:gd name="T31" fmla="*/ 49212 h 32"/>
                  <a:gd name="T32" fmla="*/ 26987 w 33"/>
                  <a:gd name="T33" fmla="*/ 5080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2"/>
                  <a:gd name="T53" fmla="*/ 33 w 33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2">
                    <a:moveTo>
                      <a:pt x="17" y="32"/>
                    </a:moveTo>
                    <a:lnTo>
                      <a:pt x="23" y="31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29" y="5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6" y="5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6" y="28"/>
                    </a:lnTo>
                    <a:lnTo>
                      <a:pt x="10" y="31"/>
                    </a:lnTo>
                    <a:lnTo>
                      <a:pt x="17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411" name="Freeform 39"/>
              <p:cNvSpPr>
                <a:spLocks/>
              </p:cNvSpPr>
              <p:nvPr/>
            </p:nvSpPr>
            <p:spPr bwMode="auto">
              <a:xfrm>
                <a:off x="2136775" y="4959350"/>
                <a:ext cx="50800" cy="50800"/>
              </a:xfrm>
              <a:custGeom>
                <a:avLst/>
                <a:gdLst>
                  <a:gd name="T0" fmla="*/ 23812 w 32"/>
                  <a:gd name="T1" fmla="*/ 50800 h 32"/>
                  <a:gd name="T2" fmla="*/ 34925 w 32"/>
                  <a:gd name="T3" fmla="*/ 49212 h 32"/>
                  <a:gd name="T4" fmla="*/ 42862 w 32"/>
                  <a:gd name="T5" fmla="*/ 44450 h 32"/>
                  <a:gd name="T6" fmla="*/ 47625 w 32"/>
                  <a:gd name="T7" fmla="*/ 36512 h 32"/>
                  <a:gd name="T8" fmla="*/ 50800 w 32"/>
                  <a:gd name="T9" fmla="*/ 26987 h 32"/>
                  <a:gd name="T10" fmla="*/ 47625 w 32"/>
                  <a:gd name="T11" fmla="*/ 15875 h 32"/>
                  <a:gd name="T12" fmla="*/ 42862 w 32"/>
                  <a:gd name="T13" fmla="*/ 7937 h 32"/>
                  <a:gd name="T14" fmla="*/ 34925 w 32"/>
                  <a:gd name="T15" fmla="*/ 3175 h 32"/>
                  <a:gd name="T16" fmla="*/ 23812 w 32"/>
                  <a:gd name="T17" fmla="*/ 0 h 32"/>
                  <a:gd name="T18" fmla="*/ 12700 w 32"/>
                  <a:gd name="T19" fmla="*/ 3175 h 32"/>
                  <a:gd name="T20" fmla="*/ 6350 w 32"/>
                  <a:gd name="T21" fmla="*/ 7937 h 32"/>
                  <a:gd name="T22" fmla="*/ 1588 w 32"/>
                  <a:gd name="T23" fmla="*/ 15875 h 32"/>
                  <a:gd name="T24" fmla="*/ 0 w 32"/>
                  <a:gd name="T25" fmla="*/ 26987 h 32"/>
                  <a:gd name="T26" fmla="*/ 1588 w 32"/>
                  <a:gd name="T27" fmla="*/ 36512 h 32"/>
                  <a:gd name="T28" fmla="*/ 6350 w 32"/>
                  <a:gd name="T29" fmla="*/ 44450 h 32"/>
                  <a:gd name="T30" fmla="*/ 12700 w 32"/>
                  <a:gd name="T31" fmla="*/ 49212 h 32"/>
                  <a:gd name="T32" fmla="*/ 23812 w 32"/>
                  <a:gd name="T33" fmla="*/ 5080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2"/>
                  <a:gd name="T53" fmla="*/ 32 w 3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2">
                    <a:moveTo>
                      <a:pt x="15" y="32"/>
                    </a:moveTo>
                    <a:lnTo>
                      <a:pt x="22" y="31"/>
                    </a:lnTo>
                    <a:lnTo>
                      <a:pt x="27" y="28"/>
                    </a:lnTo>
                    <a:lnTo>
                      <a:pt x="30" y="23"/>
                    </a:lnTo>
                    <a:lnTo>
                      <a:pt x="32" y="17"/>
                    </a:lnTo>
                    <a:lnTo>
                      <a:pt x="30" y="10"/>
                    </a:lnTo>
                    <a:lnTo>
                      <a:pt x="27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8" y="2"/>
                    </a:lnTo>
                    <a:lnTo>
                      <a:pt x="4" y="5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4" y="28"/>
                    </a:lnTo>
                    <a:lnTo>
                      <a:pt x="8" y="31"/>
                    </a:lnTo>
                    <a:lnTo>
                      <a:pt x="15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412" name="Freeform 40"/>
              <p:cNvSpPr>
                <a:spLocks/>
              </p:cNvSpPr>
              <p:nvPr/>
            </p:nvSpPr>
            <p:spPr bwMode="auto">
              <a:xfrm>
                <a:off x="2232025" y="4959350"/>
                <a:ext cx="52387" cy="50800"/>
              </a:xfrm>
              <a:custGeom>
                <a:avLst/>
                <a:gdLst>
                  <a:gd name="T0" fmla="*/ 25400 w 33"/>
                  <a:gd name="T1" fmla="*/ 50800 h 32"/>
                  <a:gd name="T2" fmla="*/ 36512 w 33"/>
                  <a:gd name="T3" fmla="*/ 49212 h 32"/>
                  <a:gd name="T4" fmla="*/ 46037 w 33"/>
                  <a:gd name="T5" fmla="*/ 44450 h 32"/>
                  <a:gd name="T6" fmla="*/ 50800 w 33"/>
                  <a:gd name="T7" fmla="*/ 36512 h 32"/>
                  <a:gd name="T8" fmla="*/ 52387 w 33"/>
                  <a:gd name="T9" fmla="*/ 26987 h 32"/>
                  <a:gd name="T10" fmla="*/ 50800 w 33"/>
                  <a:gd name="T11" fmla="*/ 15875 h 32"/>
                  <a:gd name="T12" fmla="*/ 46037 w 33"/>
                  <a:gd name="T13" fmla="*/ 7937 h 32"/>
                  <a:gd name="T14" fmla="*/ 36512 w 33"/>
                  <a:gd name="T15" fmla="*/ 3175 h 32"/>
                  <a:gd name="T16" fmla="*/ 25400 w 33"/>
                  <a:gd name="T17" fmla="*/ 0 h 32"/>
                  <a:gd name="T18" fmla="*/ 15875 w 33"/>
                  <a:gd name="T19" fmla="*/ 3175 h 32"/>
                  <a:gd name="T20" fmla="*/ 9525 w 33"/>
                  <a:gd name="T21" fmla="*/ 7937 h 32"/>
                  <a:gd name="T22" fmla="*/ 1587 w 33"/>
                  <a:gd name="T23" fmla="*/ 15875 h 32"/>
                  <a:gd name="T24" fmla="*/ 0 w 33"/>
                  <a:gd name="T25" fmla="*/ 26987 h 32"/>
                  <a:gd name="T26" fmla="*/ 1587 w 33"/>
                  <a:gd name="T27" fmla="*/ 36512 h 32"/>
                  <a:gd name="T28" fmla="*/ 9525 w 33"/>
                  <a:gd name="T29" fmla="*/ 44450 h 32"/>
                  <a:gd name="T30" fmla="*/ 15875 w 33"/>
                  <a:gd name="T31" fmla="*/ 49212 h 32"/>
                  <a:gd name="T32" fmla="*/ 25400 w 33"/>
                  <a:gd name="T33" fmla="*/ 5080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2"/>
                  <a:gd name="T53" fmla="*/ 33 w 33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2">
                    <a:moveTo>
                      <a:pt x="16" y="32"/>
                    </a:moveTo>
                    <a:lnTo>
                      <a:pt x="23" y="31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29" y="5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6" y="5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6" y="28"/>
                    </a:lnTo>
                    <a:lnTo>
                      <a:pt x="10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413" name="Freeform 41"/>
              <p:cNvSpPr>
                <a:spLocks/>
              </p:cNvSpPr>
              <p:nvPr/>
            </p:nvSpPr>
            <p:spPr bwMode="auto">
              <a:xfrm>
                <a:off x="1943100" y="5049838"/>
                <a:ext cx="50800" cy="50800"/>
              </a:xfrm>
              <a:custGeom>
                <a:avLst/>
                <a:gdLst>
                  <a:gd name="T0" fmla="*/ 23812 w 32"/>
                  <a:gd name="T1" fmla="*/ 50800 h 32"/>
                  <a:gd name="T2" fmla="*/ 34925 w 32"/>
                  <a:gd name="T3" fmla="*/ 49212 h 32"/>
                  <a:gd name="T4" fmla="*/ 42862 w 32"/>
                  <a:gd name="T5" fmla="*/ 44450 h 32"/>
                  <a:gd name="T6" fmla="*/ 49212 w 32"/>
                  <a:gd name="T7" fmla="*/ 38100 h 32"/>
                  <a:gd name="T8" fmla="*/ 50800 w 32"/>
                  <a:gd name="T9" fmla="*/ 26987 h 32"/>
                  <a:gd name="T10" fmla="*/ 49212 w 32"/>
                  <a:gd name="T11" fmla="*/ 15875 h 32"/>
                  <a:gd name="T12" fmla="*/ 42862 w 32"/>
                  <a:gd name="T13" fmla="*/ 7937 h 32"/>
                  <a:gd name="T14" fmla="*/ 34925 w 32"/>
                  <a:gd name="T15" fmla="*/ 3175 h 32"/>
                  <a:gd name="T16" fmla="*/ 23812 w 32"/>
                  <a:gd name="T17" fmla="*/ 0 h 32"/>
                  <a:gd name="T18" fmla="*/ 14287 w 32"/>
                  <a:gd name="T19" fmla="*/ 3175 h 32"/>
                  <a:gd name="T20" fmla="*/ 6350 w 32"/>
                  <a:gd name="T21" fmla="*/ 7937 h 32"/>
                  <a:gd name="T22" fmla="*/ 1588 w 32"/>
                  <a:gd name="T23" fmla="*/ 15875 h 32"/>
                  <a:gd name="T24" fmla="*/ 0 w 32"/>
                  <a:gd name="T25" fmla="*/ 26987 h 32"/>
                  <a:gd name="T26" fmla="*/ 1588 w 32"/>
                  <a:gd name="T27" fmla="*/ 38100 h 32"/>
                  <a:gd name="T28" fmla="*/ 6350 w 32"/>
                  <a:gd name="T29" fmla="*/ 44450 h 32"/>
                  <a:gd name="T30" fmla="*/ 14287 w 32"/>
                  <a:gd name="T31" fmla="*/ 49212 h 32"/>
                  <a:gd name="T32" fmla="*/ 23812 w 32"/>
                  <a:gd name="T33" fmla="*/ 5080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2"/>
                  <a:gd name="T53" fmla="*/ 32 w 3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2">
                    <a:moveTo>
                      <a:pt x="15" y="32"/>
                    </a:moveTo>
                    <a:lnTo>
                      <a:pt x="22" y="31"/>
                    </a:lnTo>
                    <a:lnTo>
                      <a:pt x="27" y="28"/>
                    </a:lnTo>
                    <a:lnTo>
                      <a:pt x="31" y="24"/>
                    </a:lnTo>
                    <a:lnTo>
                      <a:pt x="32" y="17"/>
                    </a:lnTo>
                    <a:lnTo>
                      <a:pt x="31" y="10"/>
                    </a:lnTo>
                    <a:lnTo>
                      <a:pt x="27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5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4" y="28"/>
                    </a:lnTo>
                    <a:lnTo>
                      <a:pt x="9" y="31"/>
                    </a:lnTo>
                    <a:lnTo>
                      <a:pt x="15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414" name="Freeform 42"/>
              <p:cNvSpPr>
                <a:spLocks/>
              </p:cNvSpPr>
              <p:nvPr/>
            </p:nvSpPr>
            <p:spPr bwMode="auto">
              <a:xfrm>
                <a:off x="2038350" y="5049838"/>
                <a:ext cx="52387" cy="50800"/>
              </a:xfrm>
              <a:custGeom>
                <a:avLst/>
                <a:gdLst>
                  <a:gd name="T0" fmla="*/ 26987 w 33"/>
                  <a:gd name="T1" fmla="*/ 50800 h 32"/>
                  <a:gd name="T2" fmla="*/ 36512 w 33"/>
                  <a:gd name="T3" fmla="*/ 49212 h 32"/>
                  <a:gd name="T4" fmla="*/ 46037 w 33"/>
                  <a:gd name="T5" fmla="*/ 44450 h 32"/>
                  <a:gd name="T6" fmla="*/ 50800 w 33"/>
                  <a:gd name="T7" fmla="*/ 38100 h 32"/>
                  <a:gd name="T8" fmla="*/ 52387 w 33"/>
                  <a:gd name="T9" fmla="*/ 26987 h 32"/>
                  <a:gd name="T10" fmla="*/ 50800 w 33"/>
                  <a:gd name="T11" fmla="*/ 15875 h 32"/>
                  <a:gd name="T12" fmla="*/ 46037 w 33"/>
                  <a:gd name="T13" fmla="*/ 7937 h 32"/>
                  <a:gd name="T14" fmla="*/ 36512 w 33"/>
                  <a:gd name="T15" fmla="*/ 3175 h 32"/>
                  <a:gd name="T16" fmla="*/ 26987 w 33"/>
                  <a:gd name="T17" fmla="*/ 0 h 32"/>
                  <a:gd name="T18" fmla="*/ 15875 w 33"/>
                  <a:gd name="T19" fmla="*/ 3175 h 32"/>
                  <a:gd name="T20" fmla="*/ 9525 w 33"/>
                  <a:gd name="T21" fmla="*/ 7937 h 32"/>
                  <a:gd name="T22" fmla="*/ 1587 w 33"/>
                  <a:gd name="T23" fmla="*/ 15875 h 32"/>
                  <a:gd name="T24" fmla="*/ 0 w 33"/>
                  <a:gd name="T25" fmla="*/ 26987 h 32"/>
                  <a:gd name="T26" fmla="*/ 1587 w 33"/>
                  <a:gd name="T27" fmla="*/ 38100 h 32"/>
                  <a:gd name="T28" fmla="*/ 9525 w 33"/>
                  <a:gd name="T29" fmla="*/ 44450 h 32"/>
                  <a:gd name="T30" fmla="*/ 15875 w 33"/>
                  <a:gd name="T31" fmla="*/ 49212 h 32"/>
                  <a:gd name="T32" fmla="*/ 26987 w 33"/>
                  <a:gd name="T33" fmla="*/ 5080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2"/>
                  <a:gd name="T53" fmla="*/ 33 w 33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2">
                    <a:moveTo>
                      <a:pt x="17" y="32"/>
                    </a:moveTo>
                    <a:lnTo>
                      <a:pt x="23" y="31"/>
                    </a:lnTo>
                    <a:lnTo>
                      <a:pt x="29" y="28"/>
                    </a:lnTo>
                    <a:lnTo>
                      <a:pt x="32" y="24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29" y="5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6" y="5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0" y="31"/>
                    </a:lnTo>
                    <a:lnTo>
                      <a:pt x="17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415" name="Freeform 43"/>
              <p:cNvSpPr>
                <a:spLocks/>
              </p:cNvSpPr>
              <p:nvPr/>
            </p:nvSpPr>
            <p:spPr bwMode="auto">
              <a:xfrm>
                <a:off x="2136775" y="5049838"/>
                <a:ext cx="50800" cy="50800"/>
              </a:xfrm>
              <a:custGeom>
                <a:avLst/>
                <a:gdLst>
                  <a:gd name="T0" fmla="*/ 23812 w 32"/>
                  <a:gd name="T1" fmla="*/ 50800 h 32"/>
                  <a:gd name="T2" fmla="*/ 34925 w 32"/>
                  <a:gd name="T3" fmla="*/ 49212 h 32"/>
                  <a:gd name="T4" fmla="*/ 42862 w 32"/>
                  <a:gd name="T5" fmla="*/ 44450 h 32"/>
                  <a:gd name="T6" fmla="*/ 47625 w 32"/>
                  <a:gd name="T7" fmla="*/ 38100 h 32"/>
                  <a:gd name="T8" fmla="*/ 50800 w 32"/>
                  <a:gd name="T9" fmla="*/ 26987 h 32"/>
                  <a:gd name="T10" fmla="*/ 47625 w 32"/>
                  <a:gd name="T11" fmla="*/ 15875 h 32"/>
                  <a:gd name="T12" fmla="*/ 42862 w 32"/>
                  <a:gd name="T13" fmla="*/ 7937 h 32"/>
                  <a:gd name="T14" fmla="*/ 34925 w 32"/>
                  <a:gd name="T15" fmla="*/ 3175 h 32"/>
                  <a:gd name="T16" fmla="*/ 23812 w 32"/>
                  <a:gd name="T17" fmla="*/ 0 h 32"/>
                  <a:gd name="T18" fmla="*/ 12700 w 32"/>
                  <a:gd name="T19" fmla="*/ 3175 h 32"/>
                  <a:gd name="T20" fmla="*/ 6350 w 32"/>
                  <a:gd name="T21" fmla="*/ 7937 h 32"/>
                  <a:gd name="T22" fmla="*/ 1588 w 32"/>
                  <a:gd name="T23" fmla="*/ 15875 h 32"/>
                  <a:gd name="T24" fmla="*/ 0 w 32"/>
                  <a:gd name="T25" fmla="*/ 26987 h 32"/>
                  <a:gd name="T26" fmla="*/ 1588 w 32"/>
                  <a:gd name="T27" fmla="*/ 38100 h 32"/>
                  <a:gd name="T28" fmla="*/ 6350 w 32"/>
                  <a:gd name="T29" fmla="*/ 44450 h 32"/>
                  <a:gd name="T30" fmla="*/ 12700 w 32"/>
                  <a:gd name="T31" fmla="*/ 49212 h 32"/>
                  <a:gd name="T32" fmla="*/ 23812 w 32"/>
                  <a:gd name="T33" fmla="*/ 5080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2"/>
                  <a:gd name="T53" fmla="*/ 32 w 3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2">
                    <a:moveTo>
                      <a:pt x="15" y="32"/>
                    </a:moveTo>
                    <a:lnTo>
                      <a:pt x="22" y="31"/>
                    </a:lnTo>
                    <a:lnTo>
                      <a:pt x="27" y="28"/>
                    </a:lnTo>
                    <a:lnTo>
                      <a:pt x="30" y="24"/>
                    </a:lnTo>
                    <a:lnTo>
                      <a:pt x="32" y="17"/>
                    </a:lnTo>
                    <a:lnTo>
                      <a:pt x="30" y="10"/>
                    </a:lnTo>
                    <a:lnTo>
                      <a:pt x="27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8" y="2"/>
                    </a:lnTo>
                    <a:lnTo>
                      <a:pt x="4" y="5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4" y="28"/>
                    </a:lnTo>
                    <a:lnTo>
                      <a:pt x="8" y="31"/>
                    </a:lnTo>
                    <a:lnTo>
                      <a:pt x="15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416" name="Freeform 44"/>
              <p:cNvSpPr>
                <a:spLocks/>
              </p:cNvSpPr>
              <p:nvPr/>
            </p:nvSpPr>
            <p:spPr bwMode="auto">
              <a:xfrm>
                <a:off x="2232025" y="5049838"/>
                <a:ext cx="52387" cy="50800"/>
              </a:xfrm>
              <a:custGeom>
                <a:avLst/>
                <a:gdLst>
                  <a:gd name="T0" fmla="*/ 25400 w 33"/>
                  <a:gd name="T1" fmla="*/ 50800 h 32"/>
                  <a:gd name="T2" fmla="*/ 36512 w 33"/>
                  <a:gd name="T3" fmla="*/ 49212 h 32"/>
                  <a:gd name="T4" fmla="*/ 46037 w 33"/>
                  <a:gd name="T5" fmla="*/ 44450 h 32"/>
                  <a:gd name="T6" fmla="*/ 50800 w 33"/>
                  <a:gd name="T7" fmla="*/ 38100 h 32"/>
                  <a:gd name="T8" fmla="*/ 52387 w 33"/>
                  <a:gd name="T9" fmla="*/ 26987 h 32"/>
                  <a:gd name="T10" fmla="*/ 50800 w 33"/>
                  <a:gd name="T11" fmla="*/ 15875 h 32"/>
                  <a:gd name="T12" fmla="*/ 46037 w 33"/>
                  <a:gd name="T13" fmla="*/ 7937 h 32"/>
                  <a:gd name="T14" fmla="*/ 36512 w 33"/>
                  <a:gd name="T15" fmla="*/ 3175 h 32"/>
                  <a:gd name="T16" fmla="*/ 25400 w 33"/>
                  <a:gd name="T17" fmla="*/ 0 h 32"/>
                  <a:gd name="T18" fmla="*/ 15875 w 33"/>
                  <a:gd name="T19" fmla="*/ 3175 h 32"/>
                  <a:gd name="T20" fmla="*/ 9525 w 33"/>
                  <a:gd name="T21" fmla="*/ 7937 h 32"/>
                  <a:gd name="T22" fmla="*/ 1587 w 33"/>
                  <a:gd name="T23" fmla="*/ 15875 h 32"/>
                  <a:gd name="T24" fmla="*/ 0 w 33"/>
                  <a:gd name="T25" fmla="*/ 26987 h 32"/>
                  <a:gd name="T26" fmla="*/ 1587 w 33"/>
                  <a:gd name="T27" fmla="*/ 38100 h 32"/>
                  <a:gd name="T28" fmla="*/ 9525 w 33"/>
                  <a:gd name="T29" fmla="*/ 44450 h 32"/>
                  <a:gd name="T30" fmla="*/ 15875 w 33"/>
                  <a:gd name="T31" fmla="*/ 49212 h 32"/>
                  <a:gd name="T32" fmla="*/ 25400 w 33"/>
                  <a:gd name="T33" fmla="*/ 5080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2"/>
                  <a:gd name="T53" fmla="*/ 33 w 33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2">
                    <a:moveTo>
                      <a:pt x="16" y="32"/>
                    </a:moveTo>
                    <a:lnTo>
                      <a:pt x="23" y="31"/>
                    </a:lnTo>
                    <a:lnTo>
                      <a:pt x="29" y="28"/>
                    </a:lnTo>
                    <a:lnTo>
                      <a:pt x="32" y="24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29" y="5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6" y="5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0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pic>
          <p:nvPicPr>
            <p:cNvPr id="15372" name="Picture 7" descr="C:\Program Files\Microsoft Office\MEDIA\CAGCAT10\j0252349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 flipH="1">
              <a:off x="109563" y="3597225"/>
              <a:ext cx="1827212" cy="111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Seta para a direita 10"/>
            <p:cNvSpPr/>
            <p:nvPr/>
          </p:nvSpPr>
          <p:spPr>
            <a:xfrm>
              <a:off x="3347767" y="4290334"/>
              <a:ext cx="720080" cy="432048"/>
            </a:xfrm>
            <a:prstGeom prst="rightArrow">
              <a:avLst/>
            </a:prstGeom>
            <a:solidFill>
              <a:srgbClr val="6699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2" name="Seta para a direita 11"/>
            <p:cNvSpPr/>
            <p:nvPr/>
          </p:nvSpPr>
          <p:spPr>
            <a:xfrm flipH="1">
              <a:off x="3851867" y="5172339"/>
              <a:ext cx="720080" cy="432048"/>
            </a:xfrm>
            <a:prstGeom prst="rightArrow">
              <a:avLst/>
            </a:prstGeom>
            <a:solidFill>
              <a:srgbClr val="6699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379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52165" y="2836714"/>
              <a:ext cx="3382962" cy="3106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pic>
          <p:nvPicPr>
            <p:cNvPr id="15380" name="Picture 50" descr="D:\Caroline\Documentos\Documents\Imagens\Cliparts\digitadora.bmp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161" y="2716113"/>
              <a:ext cx="1704975" cy="181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1" name="Picture 48" descr="D:\Caroline\Documentos\Documents\Imagens\Cliparts\patinador.bmp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08104" y="2572097"/>
              <a:ext cx="1533525" cy="181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2" name="Picture 53" descr="D:\Caroline\Documentos\Documents\Imagens\Cliparts\trabalhador.bmp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7420297" y="4535388"/>
              <a:ext cx="1400175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3" name="Picture 49" descr="D:\Caroline\Documentos\Documents\Imagens\Cliparts\irmaos.bmp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41987" y="5039444"/>
              <a:ext cx="1838325" cy="148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4" name="Picture 54" descr="D:\Caroline\Documentos\Documents\Imagens\Cliparts\cadeirante.bmp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4283968" y="4607396"/>
              <a:ext cx="1247775" cy="181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" name="Retângulo 49"/>
          <p:cNvSpPr/>
          <p:nvPr/>
        </p:nvSpPr>
        <p:spPr>
          <a:xfrm>
            <a:off x="3059832" y="4773346"/>
            <a:ext cx="1512168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Ferramentas virtuais</a:t>
            </a: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>
          <a:xfrm>
            <a:off x="131763" y="1095375"/>
            <a:ext cx="8929687" cy="5429250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pt-BR" dirty="0" smtClean="0"/>
              <a:t>Podem ajudar a promover de estilo de vida fisicamente ativo e saudável do(a) que está ou não conectado(a) à </a:t>
            </a:r>
            <a:r>
              <a:rPr lang="pt-BR" i="1" dirty="0" smtClean="0"/>
              <a:t>internet</a:t>
            </a:r>
            <a:r>
              <a:rPr lang="pt-BR" dirty="0" smtClean="0"/>
              <a:t> com, por exemplo:</a:t>
            </a:r>
          </a:p>
          <a:p>
            <a:pPr lvl="1" eaLnBrk="1" hangingPunct="1">
              <a:buFont typeface="Arial" charset="0"/>
              <a:buChar char="•"/>
            </a:pPr>
            <a:r>
              <a:rPr lang="pt-BR" dirty="0" smtClean="0"/>
              <a:t>pedômetro </a:t>
            </a:r>
            <a:r>
              <a:rPr lang="pt-BR" i="1" dirty="0" smtClean="0"/>
              <a:t>online</a:t>
            </a:r>
            <a:r>
              <a:rPr lang="pt-BR" dirty="0" smtClean="0"/>
              <a:t>, </a:t>
            </a:r>
          </a:p>
          <a:p>
            <a:pPr lvl="1" eaLnBrk="1" hangingPunct="1">
              <a:buFont typeface="Arial" charset="0"/>
              <a:buChar char="•"/>
            </a:pPr>
            <a:r>
              <a:rPr lang="pt-BR" i="1" dirty="0" smtClean="0"/>
              <a:t>web site,</a:t>
            </a:r>
          </a:p>
          <a:p>
            <a:pPr lvl="1" eaLnBrk="1" hangingPunct="1">
              <a:buFont typeface="Arial" charset="0"/>
              <a:buChar char="•"/>
            </a:pPr>
            <a:r>
              <a:rPr lang="pt-BR" i="1" dirty="0" smtClean="0"/>
              <a:t>blog</a:t>
            </a:r>
            <a:r>
              <a:rPr lang="pt-BR" dirty="0" smtClean="0"/>
              <a:t>, </a:t>
            </a:r>
          </a:p>
          <a:p>
            <a:pPr lvl="1" eaLnBrk="1" hangingPunct="1">
              <a:buFont typeface="Arial" charset="0"/>
              <a:buChar char="•"/>
            </a:pPr>
            <a:r>
              <a:rPr lang="pt-BR" dirty="0" smtClean="0"/>
              <a:t>questionário eletrônico, </a:t>
            </a:r>
          </a:p>
          <a:p>
            <a:pPr lvl="1" eaLnBrk="1" hangingPunct="1">
              <a:buFont typeface="Arial" charset="0"/>
              <a:buChar char="•"/>
            </a:pPr>
            <a:r>
              <a:rPr lang="pt-BR" dirty="0" smtClean="0"/>
              <a:t>vídeo, </a:t>
            </a:r>
          </a:p>
          <a:p>
            <a:pPr lvl="1" eaLnBrk="1" hangingPunct="1">
              <a:buFont typeface="Arial" charset="0"/>
              <a:buChar char="•"/>
            </a:pPr>
            <a:r>
              <a:rPr lang="pt-BR" dirty="0" smtClean="0"/>
              <a:t>planilha eletrônica.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4ADD5-5CF3-4897-9DD9-20FACDD13B16}" type="slidenum">
              <a:rPr lang="pt-BR"/>
              <a:pPr>
                <a:defRPr/>
              </a:pPr>
              <a:t>3</a:t>
            </a:fld>
            <a:endParaRPr lang="pt-BR" dirty="0"/>
          </a:p>
        </p:txBody>
      </p:sp>
      <p:sp>
        <p:nvSpPr>
          <p:cNvPr id="1536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 smtClean="0"/>
              <a:t>Laboratório de Estudos e Pesquisas em Atividade Física e Saúde </a:t>
            </a:r>
            <a:r>
              <a:rPr lang="pt-BR" sz="1200" dirty="0" smtClean="0">
                <a:sym typeface="Webdings" pitchFamily="18" charset="2"/>
              </a:rPr>
              <a:t></a:t>
            </a:r>
            <a:r>
              <a:rPr lang="pt-BR" dirty="0" smtClean="0"/>
              <a:t>http://www.ccs.ufpb.br/edfisica/lepafs/</a:t>
            </a:r>
          </a:p>
        </p:txBody>
      </p:sp>
      <p:grpSp>
        <p:nvGrpSpPr>
          <p:cNvPr id="16390" name="Grupo 12"/>
          <p:cNvGrpSpPr>
            <a:grpSpLocks/>
          </p:cNvGrpSpPr>
          <p:nvPr/>
        </p:nvGrpSpPr>
        <p:grpSpPr bwMode="auto">
          <a:xfrm>
            <a:off x="5651500" y="2874963"/>
            <a:ext cx="3154363" cy="3167062"/>
            <a:chOff x="5652120" y="2874920"/>
            <a:chExt cx="3152965" cy="3167137"/>
          </a:xfrm>
        </p:grpSpPr>
        <p:pic>
          <p:nvPicPr>
            <p:cNvPr id="16391" name="Picture 3" descr="C:\Users\Caroline\AppData\Local\Microsoft\Windows\Temporary Internet Files\Content.IE5\CU7Q1J7U\MC900435646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37260" y="3494753"/>
              <a:ext cx="18288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7" descr="C:\Program Files\Microsoft Office\MEDIA\CAGCAT10\j0252349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074163" flipH="1">
              <a:off x="6476673" y="2874920"/>
              <a:ext cx="1827212" cy="111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7" descr="C:\Program Files\Microsoft Office\MEDIA\CAGCAT10\j0252349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6678294">
              <a:off x="5294139" y="3686281"/>
              <a:ext cx="1827212" cy="111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Picture 7" descr="C:\Program Files\Microsoft Office\MEDIA\CAGCAT10\j0252349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4662382" flipV="1">
              <a:off x="7335854" y="4035320"/>
              <a:ext cx="1827212" cy="111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Picture 7" descr="C:\Program Files\Microsoft Office\MEDIA\CAGCAT10\j0252349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9293525" flipH="1" flipV="1">
              <a:off x="6213182" y="4930807"/>
              <a:ext cx="1827212" cy="111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988" y="-27384"/>
            <a:ext cx="9001156" cy="92868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Ferramentas virtuais</a:t>
            </a:r>
          </a:p>
        </p:txBody>
      </p:sp>
      <p:sp>
        <p:nvSpPr>
          <p:cNvPr id="17411" name="Espaço Reservado para Conteúdo 2"/>
          <p:cNvSpPr>
            <a:spLocks noGrp="1"/>
          </p:cNvSpPr>
          <p:nvPr>
            <p:ph idx="1"/>
          </p:nvPr>
        </p:nvSpPr>
        <p:spPr>
          <a:xfrm>
            <a:off x="131763" y="879475"/>
            <a:ext cx="8929687" cy="5429250"/>
          </a:xfrm>
        </p:spPr>
        <p:txBody>
          <a:bodyPr/>
          <a:lstStyle/>
          <a:p>
            <a:pPr eaLnBrk="1" hangingPunct="1"/>
            <a:r>
              <a:rPr lang="pt-BR" smtClean="0"/>
              <a:t>Pedômetro </a:t>
            </a:r>
            <a:r>
              <a:rPr lang="pt-BR" i="1" smtClean="0"/>
              <a:t>online</a:t>
            </a:r>
            <a:r>
              <a:rPr lang="pt-BR" smtClean="0">
                <a:sym typeface="Wingdings" pitchFamily="2" charset="2"/>
              </a:rPr>
              <a:t> usado no projeto PEFIAS/DEFHU UFPB </a:t>
            </a:r>
            <a:r>
              <a:rPr lang="pt-BR" sz="2400" smtClean="0">
                <a:sym typeface="Wingdings" pitchFamily="2" charset="2"/>
              </a:rPr>
              <a:t>(www.mapmyrun.com):</a:t>
            </a:r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765D5-9B69-4DF6-8ECE-60752F6091A1}" type="slidenum">
              <a:rPr lang="pt-BR"/>
              <a:pPr>
                <a:defRPr/>
              </a:pPr>
              <a:t>4</a:t>
            </a:fld>
            <a:endParaRPr lang="pt-BR" dirty="0"/>
          </a:p>
        </p:txBody>
      </p:sp>
      <p:sp>
        <p:nvSpPr>
          <p:cNvPr id="1536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 smtClean="0"/>
              <a:t>Laboratório de Estudos e Pesquisas em Atividade Física e Saúde </a:t>
            </a:r>
            <a:r>
              <a:rPr lang="pt-BR" sz="1200" dirty="0" smtClean="0">
                <a:sym typeface="Webdings" pitchFamily="18" charset="2"/>
              </a:rPr>
              <a:t></a:t>
            </a:r>
            <a:r>
              <a:rPr lang="pt-BR" dirty="0" smtClean="0"/>
              <a:t>http://www.ccs.ufpb.br/edfisica/lepafs/</a:t>
            </a: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 cstate="print"/>
          <a:srcRect l="25000" t="43832" r="45074" b="28168"/>
          <a:stretch>
            <a:fillRect/>
          </a:stretch>
        </p:blipFill>
        <p:spPr bwMode="auto">
          <a:xfrm>
            <a:off x="34925" y="1989138"/>
            <a:ext cx="5473700" cy="287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4" cstate="print"/>
          <a:srcRect l="25000" t="43700" r="44881" b="28300"/>
          <a:stretch>
            <a:fillRect/>
          </a:stretch>
        </p:blipFill>
        <p:spPr bwMode="auto">
          <a:xfrm>
            <a:off x="3563938" y="3573463"/>
            <a:ext cx="5508625" cy="287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 cstate="print"/>
          <a:srcRect l="6197" t="10980" r="71359" b="75790"/>
          <a:stretch>
            <a:fillRect/>
          </a:stretch>
        </p:blipFill>
        <p:spPr bwMode="auto">
          <a:xfrm>
            <a:off x="5867400" y="2262188"/>
            <a:ext cx="2736850" cy="1008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988" y="-27384"/>
            <a:ext cx="9001156" cy="92868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Ferramentas virtuais</a:t>
            </a: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>
          <a:xfrm>
            <a:off x="-25400" y="1024086"/>
            <a:ext cx="9169400" cy="5429250"/>
          </a:xfrm>
        </p:spPr>
        <p:txBody>
          <a:bodyPr/>
          <a:lstStyle/>
          <a:p>
            <a:pPr eaLnBrk="1" hangingPunct="1"/>
            <a:r>
              <a:rPr lang="pt-BR" i="1" dirty="0" smtClean="0"/>
              <a:t>Web site</a:t>
            </a:r>
            <a:r>
              <a:rPr lang="pt-BR" dirty="0" smtClean="0">
                <a:sym typeface="Wingdings" pitchFamily="2" charset="2"/>
              </a:rPr>
              <a:t></a:t>
            </a:r>
            <a:r>
              <a:rPr lang="pt-BR" dirty="0" smtClean="0"/>
              <a:t> ‘socialização’ do conhecimento:</a:t>
            </a:r>
          </a:p>
          <a:p>
            <a:pPr lvl="1" eaLnBrk="1" hangingPunct="1">
              <a:buFont typeface="Arial" charset="0"/>
              <a:buChar char="•"/>
            </a:pPr>
            <a:r>
              <a:rPr lang="pt-BR" dirty="0" smtClean="0"/>
              <a:t>Divisão de Educação Física do HU/UFPB </a:t>
            </a:r>
            <a:r>
              <a:rPr lang="pt-BR" sz="2400" dirty="0" smtClean="0"/>
              <a:t>(desde 2010.2)</a:t>
            </a:r>
            <a:r>
              <a:rPr lang="pt-BR" dirty="0" smtClean="0"/>
              <a:t>=393</a:t>
            </a:r>
            <a:r>
              <a:rPr lang="pt-BR" dirty="0" smtClean="0">
                <a:sym typeface="Webdings" pitchFamily="18" charset="2"/>
              </a:rPr>
              <a:t></a:t>
            </a:r>
            <a:r>
              <a:rPr lang="pt-BR" dirty="0" smtClean="0"/>
              <a:t>de 11 países,</a:t>
            </a:r>
          </a:p>
          <a:p>
            <a:pPr lvl="1" eaLnBrk="1" hangingPunct="1">
              <a:buFont typeface="Arial" charset="0"/>
              <a:buChar char="•"/>
            </a:pPr>
            <a:r>
              <a:rPr lang="pt-BR" dirty="0" smtClean="0"/>
              <a:t>LEPAFS</a:t>
            </a:r>
            <a:r>
              <a:rPr lang="pt-BR" sz="2000" dirty="0" smtClean="0"/>
              <a:t> (Dicas de Saúde)</a:t>
            </a:r>
            <a:r>
              <a:rPr lang="pt-BR" dirty="0" smtClean="0">
                <a:sym typeface="Wingdings" pitchFamily="2" charset="2"/>
              </a:rPr>
              <a:t> i</a:t>
            </a:r>
            <a:r>
              <a:rPr lang="pt-BR" dirty="0" smtClean="0"/>
              <a:t>nformações sobre QVRS </a:t>
            </a:r>
            <a:r>
              <a:rPr lang="pt-BR" sz="2400" dirty="0" smtClean="0"/>
              <a:t>(desde 2010.2)</a:t>
            </a:r>
            <a:r>
              <a:rPr lang="pt-BR" dirty="0" smtClean="0"/>
              <a:t>=302</a:t>
            </a:r>
            <a:r>
              <a:rPr lang="pt-BR" dirty="0" smtClean="0">
                <a:sym typeface="Webdings" pitchFamily="18" charset="2"/>
              </a:rPr>
              <a:t></a:t>
            </a:r>
            <a:r>
              <a:rPr lang="pt-BR" dirty="0" smtClean="0"/>
              <a:t>de 7 países,</a:t>
            </a:r>
          </a:p>
          <a:p>
            <a:pPr lvl="2" eaLnBrk="1" hangingPunct="1"/>
            <a:r>
              <a:rPr lang="pt-BR" i="1" dirty="0" smtClean="0"/>
              <a:t>Gadgets</a:t>
            </a:r>
            <a:r>
              <a:rPr lang="pt-BR" dirty="0" smtClean="0"/>
              <a:t> gratuitos</a:t>
            </a:r>
            <a:r>
              <a:rPr lang="pt-BR" dirty="0" smtClean="0">
                <a:sym typeface="Wingdings" pitchFamily="2" charset="2"/>
              </a:rPr>
              <a:t> </a:t>
            </a:r>
            <a:r>
              <a:rPr lang="pt-BR" dirty="0" smtClean="0"/>
              <a:t>contador                              				   e tradutor.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3F004B-3360-4FE6-B812-B43F61FBACB7}" type="slidenum">
              <a:rPr lang="pt-BR"/>
              <a:pPr>
                <a:defRPr/>
              </a:pPr>
              <a:t>5</a:t>
            </a:fld>
            <a:endParaRPr lang="pt-BR" dirty="0"/>
          </a:p>
        </p:txBody>
      </p:sp>
      <p:sp>
        <p:nvSpPr>
          <p:cNvPr id="1536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 smtClean="0"/>
              <a:t>Laboratório de Estudos e Pesquisas em Atividade Física e Saúde </a:t>
            </a:r>
            <a:r>
              <a:rPr lang="pt-BR" sz="1200" dirty="0" smtClean="0">
                <a:sym typeface="Webdings" pitchFamily="18" charset="2"/>
              </a:rPr>
              <a:t></a:t>
            </a:r>
            <a:r>
              <a:rPr lang="pt-BR" dirty="0" smtClean="0"/>
              <a:t>http://www.ccs.ufpb.br/edfisica/lepafs/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 l="41337" t="53500" r="47638" b="9401"/>
          <a:stretch>
            <a:fillRect/>
          </a:stretch>
        </p:blipFill>
        <p:spPr bwMode="auto">
          <a:xfrm>
            <a:off x="7370763" y="3717033"/>
            <a:ext cx="1467150" cy="2779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 l="56300" t="31100" r="32281" b="45800"/>
          <a:stretch>
            <a:fillRect/>
          </a:stretch>
        </p:blipFill>
        <p:spPr bwMode="auto">
          <a:xfrm>
            <a:off x="3059832" y="4398117"/>
            <a:ext cx="1828081" cy="2080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7884368" y="539388"/>
            <a:ext cx="108012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Yola</a:t>
            </a:r>
            <a:r>
              <a:rPr lang="pt-BR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BA8F00-D5C6-4321-822B-77A3843B80A7}" type="slidenum">
              <a:rPr lang="pt-BR"/>
              <a:pPr>
                <a:defRPr/>
              </a:pPr>
              <a:t>6</a:t>
            </a:fld>
            <a:endParaRPr lang="pt-BR" dirty="0"/>
          </a:p>
        </p:txBody>
      </p:sp>
      <p:sp>
        <p:nvSpPr>
          <p:cNvPr id="16389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 smtClean="0"/>
              <a:t>Laboratório de Estudos e Pesquisas em Atividade Física e Saúde </a:t>
            </a:r>
            <a:r>
              <a:rPr lang="pt-BR" dirty="0" smtClean="0">
                <a:sym typeface="Webdings" pitchFamily="18" charset="2"/>
              </a:rPr>
              <a:t></a:t>
            </a:r>
            <a:r>
              <a:rPr lang="pt-BR" dirty="0" smtClean="0"/>
              <a:t>http://www.ccs.ufpb.br/edfisica/lepafs/</a:t>
            </a:r>
          </a:p>
        </p:txBody>
      </p:sp>
      <p:grpSp>
        <p:nvGrpSpPr>
          <p:cNvPr id="19460" name="Grupo 18"/>
          <p:cNvGrpSpPr>
            <a:grpSpLocks/>
          </p:cNvGrpSpPr>
          <p:nvPr/>
        </p:nvGrpSpPr>
        <p:grpSpPr bwMode="auto">
          <a:xfrm>
            <a:off x="0" y="1588"/>
            <a:ext cx="9144000" cy="6465887"/>
            <a:chOff x="0" y="196194"/>
            <a:chExt cx="9144000" cy="6465612"/>
          </a:xfrm>
        </p:grpSpPr>
        <p:pic>
          <p:nvPicPr>
            <p:cNvPr id="19461" name="Imagem 19" descr="AFCA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96194"/>
              <a:ext cx="9144000" cy="6465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1262" t="26100" r="49506" b="11531"/>
            <a:stretch>
              <a:fillRect/>
            </a:stretch>
          </p:blipFill>
          <p:spPr bwMode="auto">
            <a:xfrm flipH="1">
              <a:off x="495300" y="3620285"/>
              <a:ext cx="692150" cy="12477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Picture 302"/>
            <p:cNvPicPr>
              <a:picLocks noChangeAspect="1" noChangeArrowheads="1"/>
            </p:cNvPicPr>
            <p:nvPr/>
          </p:nvPicPr>
          <p:blipFill>
            <a:blip r:embed="rId5" cstate="print"/>
            <a:srcRect l="28148" t="28349" r="52364" b="12115"/>
            <a:stretch>
              <a:fillRect/>
            </a:stretch>
          </p:blipFill>
          <p:spPr bwMode="auto">
            <a:xfrm flipH="1">
              <a:off x="7421563" y="3604411"/>
              <a:ext cx="663575" cy="12651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Picture 305"/>
            <p:cNvPicPr>
              <a:picLocks noChangeAspect="1" noChangeArrowheads="1"/>
            </p:cNvPicPr>
            <p:nvPr/>
          </p:nvPicPr>
          <p:blipFill>
            <a:blip r:embed="rId6" cstate="print"/>
            <a:srcRect l="26578" t="28349" r="53342" b="13062"/>
            <a:stretch>
              <a:fillRect/>
            </a:stretch>
          </p:blipFill>
          <p:spPr bwMode="auto">
            <a:xfrm flipH="1">
              <a:off x="8218488" y="3739343"/>
              <a:ext cx="698500" cy="12731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30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329" t="14091" r="51181" b="24484"/>
            <a:stretch>
              <a:fillRect/>
            </a:stretch>
          </p:blipFill>
          <p:spPr bwMode="auto">
            <a:xfrm flipH="1">
              <a:off x="1331913" y="3721881"/>
              <a:ext cx="636587" cy="1255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Imagem 2" descr="folder_piramide_criancas_adolescentes_frente.png"/>
            <p:cNvPicPr>
              <a:picLocks noChangeAspect="1" noChangeArrowheads="1"/>
            </p:cNvPicPr>
            <p:nvPr/>
          </p:nvPicPr>
          <p:blipFill>
            <a:blip r:embed="rId8" cstate="print"/>
            <a:srcRect l="4286" t="6046" b="3391"/>
            <a:stretch>
              <a:fillRect/>
            </a:stretch>
          </p:blipFill>
          <p:spPr bwMode="auto">
            <a:xfrm>
              <a:off x="71438" y="5048975"/>
              <a:ext cx="2268537" cy="15128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6" name="Picture 5" descr="diario_af_criancas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7650" y="2156673"/>
              <a:ext cx="2103438" cy="13683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7" name="Picture 6" descr="RCEST_cinza_pes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915150" y="5112472"/>
              <a:ext cx="2132013" cy="12969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11" cstate="print"/>
            <a:srcRect l="30509" t="34880" r="30510" b="20706"/>
            <a:stretch>
              <a:fillRect/>
            </a:stretch>
          </p:blipFill>
          <p:spPr bwMode="auto">
            <a:xfrm>
              <a:off x="7216775" y="2220170"/>
              <a:ext cx="1819275" cy="12969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4" name="CaixaDeTexto 13"/>
          <p:cNvSpPr txBox="1"/>
          <p:nvPr/>
        </p:nvSpPr>
        <p:spPr>
          <a:xfrm rot="16200000">
            <a:off x="-314672" y="3890932"/>
            <a:ext cx="1440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Wado Baleado</a:t>
            </a:r>
            <a:endParaRPr lang="pt-BR" sz="1400" b="1" dirty="0"/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089484" y="4030633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Lara Pedala</a:t>
            </a:r>
            <a:endParaRPr lang="pt-BR" sz="1400" b="1" dirty="0"/>
          </a:p>
        </p:txBody>
      </p:sp>
      <p:sp>
        <p:nvSpPr>
          <p:cNvPr id="16" name="CaixaDeTexto 15"/>
          <p:cNvSpPr txBox="1"/>
          <p:nvPr/>
        </p:nvSpPr>
        <p:spPr>
          <a:xfrm rot="5400000">
            <a:off x="8032519" y="4031196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Marilú Canguru</a:t>
            </a:r>
            <a:endParaRPr lang="pt-BR" sz="1400" b="1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6346069" y="388718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Duda Forçuda</a:t>
            </a:r>
            <a:endParaRPr lang="pt-BR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3" cstate="print"/>
          <a:srcRect t="2751" r="4523" b="8421"/>
          <a:stretch>
            <a:fillRect/>
          </a:stretch>
        </p:blipFill>
        <p:spPr bwMode="auto">
          <a:xfrm>
            <a:off x="381000" y="1585913"/>
            <a:ext cx="8420100" cy="489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988" y="-135516"/>
            <a:ext cx="9001156" cy="92868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Ferramentas virtuais</a:t>
            </a:r>
          </a:p>
        </p:txBody>
      </p:sp>
      <p:sp>
        <p:nvSpPr>
          <p:cNvPr id="20484" name="Espaço Reservado para Conteúdo 2"/>
          <p:cNvSpPr>
            <a:spLocks noGrp="1"/>
          </p:cNvSpPr>
          <p:nvPr>
            <p:ph idx="1"/>
          </p:nvPr>
        </p:nvSpPr>
        <p:spPr>
          <a:xfrm>
            <a:off x="-25400" y="549275"/>
            <a:ext cx="9061450" cy="5429250"/>
          </a:xfrm>
        </p:spPr>
        <p:txBody>
          <a:bodyPr/>
          <a:lstStyle/>
          <a:p>
            <a:pPr eaLnBrk="1" hangingPunct="1"/>
            <a:r>
              <a:rPr lang="pt-BR" i="1" dirty="0" smtClean="0"/>
              <a:t>Blog</a:t>
            </a:r>
            <a:r>
              <a:rPr lang="pt-BR" dirty="0" smtClean="0">
                <a:sym typeface="Wingdings" pitchFamily="2" charset="2"/>
              </a:rPr>
              <a:t></a:t>
            </a:r>
            <a:r>
              <a:rPr lang="pt-BR" dirty="0" smtClean="0"/>
              <a:t> interação ‘direta’ e exposta       com internauta: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3217FB-4B1D-4B4D-B353-89C43706BC19}" type="slidenum">
              <a:rPr lang="pt-BR"/>
              <a:pPr>
                <a:defRPr/>
              </a:pPr>
              <a:t>7</a:t>
            </a:fld>
            <a:endParaRPr lang="pt-BR" dirty="0"/>
          </a:p>
        </p:txBody>
      </p:sp>
      <p:sp>
        <p:nvSpPr>
          <p:cNvPr id="1536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 smtClean="0"/>
              <a:t>Laboratório de Estudos e Pesquisas em Atividade Física e Saúde </a:t>
            </a:r>
            <a:r>
              <a:rPr lang="pt-BR" sz="1200" dirty="0" smtClean="0">
                <a:sym typeface="Webdings" pitchFamily="18" charset="2"/>
              </a:rPr>
              <a:t></a:t>
            </a:r>
            <a:r>
              <a:rPr lang="pt-BR" dirty="0" smtClean="0"/>
              <a:t>http://www.ccs.ufpb.br/edfisica/lepafs/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380312" y="694437"/>
            <a:ext cx="144016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</a:t>
            </a:r>
            <a:r>
              <a:rPr lang="pt-BR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Blogger</a:t>
            </a:r>
            <a:endParaRPr lang="pt-BR" b="1" i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490" name="Grupo 13"/>
          <p:cNvGrpSpPr>
            <a:grpSpLocks/>
          </p:cNvGrpSpPr>
          <p:nvPr/>
        </p:nvGrpSpPr>
        <p:grpSpPr bwMode="auto">
          <a:xfrm>
            <a:off x="6789738" y="4078288"/>
            <a:ext cx="1871662" cy="1468437"/>
            <a:chOff x="6588224" y="404664"/>
            <a:chExt cx="7415808" cy="4608512"/>
          </a:xfrm>
        </p:grpSpPr>
        <p:pic>
          <p:nvPicPr>
            <p:cNvPr id="4301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t="20430" r="79037" b="19090"/>
            <a:stretch>
              <a:fillRect/>
            </a:stretch>
          </p:blipFill>
          <p:spPr bwMode="auto">
            <a:xfrm>
              <a:off x="6588224" y="404664"/>
              <a:ext cx="2553706" cy="46085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33665" t="20430" r="26472" b="19090"/>
            <a:stretch>
              <a:fillRect/>
            </a:stretch>
          </p:blipFill>
          <p:spPr bwMode="auto">
            <a:xfrm>
              <a:off x="9141930" y="404664"/>
              <a:ext cx="4862102" cy="46085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5" cstate="print"/>
          <a:srcRect l="50591" t="40550" r="18697" b="17870"/>
          <a:stretch>
            <a:fillRect/>
          </a:stretch>
        </p:blipFill>
        <p:spPr bwMode="auto">
          <a:xfrm>
            <a:off x="7251700" y="5589588"/>
            <a:ext cx="1020763" cy="86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Espaço Reservado para Conteúdo 2"/>
          <p:cNvSpPr>
            <a:spLocks noGrp="1"/>
          </p:cNvSpPr>
          <p:nvPr>
            <p:ph idx="1"/>
          </p:nvPr>
        </p:nvSpPr>
        <p:spPr>
          <a:xfrm>
            <a:off x="131763" y="952078"/>
            <a:ext cx="8929687" cy="5429250"/>
          </a:xfrm>
        </p:spPr>
        <p:txBody>
          <a:bodyPr/>
          <a:lstStyle/>
          <a:p>
            <a:pPr eaLnBrk="1" hangingPunct="1"/>
            <a:r>
              <a:rPr lang="pt-BR" dirty="0" smtClean="0"/>
              <a:t>TCC de Alcides Prazeres Filho: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6512" y="52042"/>
            <a:ext cx="9001156" cy="92868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Brinca criança! Xô preguiça!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215313" y="6751638"/>
            <a:ext cx="642937" cy="365125"/>
          </a:xfrm>
        </p:spPr>
        <p:txBody>
          <a:bodyPr/>
          <a:lstStyle/>
          <a:p>
            <a:pPr>
              <a:defRPr/>
            </a:pPr>
            <a:fld id="{EA39C45E-4459-4194-B0E6-B3E7B708C330}" type="slidenum">
              <a:rPr lang="pt-BR"/>
              <a:pPr>
                <a:defRPr/>
              </a:pPr>
              <a:t>8</a:t>
            </a:fld>
            <a:endParaRPr lang="pt-BR" dirty="0"/>
          </a:p>
        </p:txBody>
      </p:sp>
      <p:sp>
        <p:nvSpPr>
          <p:cNvPr id="16389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 smtClean="0"/>
              <a:t>Laboratório de Estudos e Pesquisas em Atividade Física e Saúde </a:t>
            </a:r>
            <a:r>
              <a:rPr lang="pt-BR" dirty="0" smtClean="0">
                <a:sym typeface="Webdings" pitchFamily="18" charset="2"/>
              </a:rPr>
              <a:t></a:t>
            </a:r>
            <a:r>
              <a:rPr lang="pt-BR" dirty="0" smtClean="0"/>
              <a:t>http://www.ccs.ufpb.br/edfisica/lepafs/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538232" y="1630541"/>
            <a:ext cx="4122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</a:t>
            </a:r>
            <a:r>
              <a:rPr lang="pt-BR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</a:t>
            </a:r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Movie</a:t>
            </a:r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Maker</a:t>
            </a:r>
            <a:r>
              <a:rPr lang="pt-BR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YouTube</a:t>
            </a:r>
            <a:r>
              <a:rPr lang="pt-BR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 </a:t>
            </a:r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pt-B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KeepVid</a:t>
            </a:r>
            <a:r>
              <a:rPr lang="pt-BR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endParaRPr lang="pt-B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 bwMode="auto">
          <a:xfrm>
            <a:off x="179512" y="4725144"/>
            <a:ext cx="8784976" cy="158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rgbClr val="F18227"/>
              </a:buClr>
              <a:buSzPct val="65000"/>
              <a:defRPr/>
            </a:pPr>
            <a:r>
              <a:rPr lang="pt-BR" sz="2800" dirty="0">
                <a:latin typeface="+mn-lt"/>
              </a:rPr>
              <a:t>.</a:t>
            </a:r>
            <a:r>
              <a:rPr lang="pt-BR" sz="2800" dirty="0">
                <a:latin typeface="+mn-lt"/>
                <a:cs typeface="Arial" pitchFamily="34" charset="0"/>
              </a:rPr>
              <a:t>Várias crianças da </a:t>
            </a:r>
            <a:r>
              <a:rPr lang="pt-BR" sz="2800" dirty="0" smtClean="0">
                <a:latin typeface="+mn-lt"/>
                <a:cs typeface="Arial" pitchFamily="34" charset="0"/>
              </a:rPr>
              <a:t>Sala de Espera do Serviço de Pediatria do Ambulatório do HU/UFPB </a:t>
            </a:r>
            <a:r>
              <a:rPr lang="pt-BR" sz="2800" dirty="0">
                <a:latin typeface="+mn-lt"/>
                <a:cs typeface="Arial" pitchFamily="34" charset="0"/>
              </a:rPr>
              <a:t>cantam refrão e dançam enquanto Alcides canta e toca.</a:t>
            </a:r>
          </a:p>
        </p:txBody>
      </p:sp>
      <p:pic>
        <p:nvPicPr>
          <p:cNvPr id="13" name="brinca_crianca_xo_preguica_creditos.wmv [www.keepvid.com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75232" y="2348880"/>
            <a:ext cx="3048000" cy="2286000"/>
          </a:xfrm>
          <a:prstGeom prst="rect">
            <a:avLst/>
          </a:prstGeom>
        </p:spPr>
      </p:pic>
      <p:grpSp>
        <p:nvGrpSpPr>
          <p:cNvPr id="20" name="Grupo 19"/>
          <p:cNvGrpSpPr/>
          <p:nvPr/>
        </p:nvGrpSpPr>
        <p:grpSpPr>
          <a:xfrm>
            <a:off x="129449" y="2564904"/>
            <a:ext cx="2880320" cy="1905442"/>
            <a:chOff x="107504" y="2564904"/>
            <a:chExt cx="2880320" cy="1905442"/>
          </a:xfrm>
        </p:grpSpPr>
        <p:pic>
          <p:nvPicPr>
            <p:cNvPr id="11" name="Imagem 10" descr="Alcides4.png"/>
            <p:cNvPicPr>
              <a:picLocks noChangeAspect="1"/>
            </p:cNvPicPr>
            <p:nvPr/>
          </p:nvPicPr>
          <p:blipFill>
            <a:blip r:embed="rId5" cstate="print"/>
            <a:srcRect l="7426" t="14831" r="12124" b="14311"/>
            <a:stretch>
              <a:fillRect/>
            </a:stretch>
          </p:blipFill>
          <p:spPr>
            <a:xfrm>
              <a:off x="107504" y="2564904"/>
              <a:ext cx="2880320" cy="19054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Retângulo 13"/>
            <p:cNvSpPr/>
            <p:nvPr/>
          </p:nvSpPr>
          <p:spPr>
            <a:xfrm>
              <a:off x="2051720" y="2873739"/>
              <a:ext cx="216024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2231169" y="3004194"/>
              <a:ext cx="216024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6170806" y="2685833"/>
            <a:ext cx="2908963" cy="1584176"/>
            <a:chOff x="6170806" y="2685833"/>
            <a:chExt cx="2908963" cy="1584176"/>
          </a:xfrm>
        </p:grpSpPr>
        <p:pic>
          <p:nvPicPr>
            <p:cNvPr id="12" name="Imagem 11" descr="Alcides3.png"/>
            <p:cNvPicPr>
              <a:picLocks noChangeAspect="1"/>
            </p:cNvPicPr>
            <p:nvPr/>
          </p:nvPicPr>
          <p:blipFill>
            <a:blip r:embed="rId6" cstate="print"/>
            <a:srcRect t="13747" b="13747"/>
            <a:stretch>
              <a:fillRect/>
            </a:stretch>
          </p:blipFill>
          <p:spPr>
            <a:xfrm>
              <a:off x="6170806" y="2685833"/>
              <a:ext cx="2908963" cy="15841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Retângulo 15"/>
            <p:cNvSpPr/>
            <p:nvPr/>
          </p:nvSpPr>
          <p:spPr>
            <a:xfrm>
              <a:off x="8157770" y="3429000"/>
              <a:ext cx="216024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8503180" y="3399740"/>
              <a:ext cx="108012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8143140" y="3896481"/>
              <a:ext cx="108012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7484" y="-27384"/>
            <a:ext cx="9001156" cy="92868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900" dirty="0" smtClean="0"/>
              <a:t>Vídeos em escola pública de JP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191D10-76B6-4E26-A016-D451DA01A07E}" type="slidenum">
              <a:rPr lang="pt-BR"/>
              <a:pPr>
                <a:defRPr/>
              </a:pPr>
              <a:t>9</a:t>
            </a:fld>
            <a:endParaRPr lang="pt-BR" dirty="0"/>
          </a:p>
        </p:txBody>
      </p:sp>
      <p:sp>
        <p:nvSpPr>
          <p:cNvPr id="16389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 smtClean="0"/>
              <a:t>Laboratório de Estudos e Pesquisas em Atividade Física e Saúde </a:t>
            </a:r>
            <a:r>
              <a:rPr lang="pt-BR" dirty="0" smtClean="0">
                <a:sym typeface="Webdings" pitchFamily="18" charset="2"/>
              </a:rPr>
              <a:t></a:t>
            </a:r>
            <a:r>
              <a:rPr lang="pt-BR" dirty="0" smtClean="0"/>
              <a:t>http://www.ccs.ufpb.br/edfisica/lepafs/</a:t>
            </a:r>
          </a:p>
        </p:txBody>
      </p:sp>
      <p:sp>
        <p:nvSpPr>
          <p:cNvPr id="22533" name="Espaço Reservado para Conteúdo 2"/>
          <p:cNvSpPr>
            <a:spLocks noGrp="1"/>
          </p:cNvSpPr>
          <p:nvPr>
            <p:ph idx="1"/>
          </p:nvPr>
        </p:nvSpPr>
        <p:spPr>
          <a:xfrm>
            <a:off x="131763" y="764704"/>
            <a:ext cx="8929687" cy="5429250"/>
          </a:xfrm>
        </p:spPr>
        <p:txBody>
          <a:bodyPr/>
          <a:lstStyle/>
          <a:p>
            <a:pPr eaLnBrk="1" hangingPunct="1"/>
            <a:r>
              <a:rPr lang="pt-BR" dirty="0" smtClean="0"/>
              <a:t>TCC de Renata </a:t>
            </a:r>
            <a:r>
              <a:rPr lang="pt-BR" dirty="0" err="1" smtClean="0"/>
              <a:t>Rayanna</a:t>
            </a:r>
            <a:r>
              <a:rPr lang="pt-BR" dirty="0" smtClean="0"/>
              <a:t> Rolim </a:t>
            </a:r>
            <a:r>
              <a:rPr lang="pt-BR" dirty="0" err="1" smtClean="0"/>
              <a:t>Gerra</a:t>
            </a:r>
            <a:r>
              <a:rPr lang="pt-BR" dirty="0" smtClean="0"/>
              <a:t>: </a:t>
            </a:r>
          </a:p>
        </p:txBody>
      </p:sp>
      <p:pic>
        <p:nvPicPr>
          <p:cNvPr id="11" name="Renata Rayanna Monografia vs F.wmv [www.keepvid.com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44693" y="2338108"/>
            <a:ext cx="3048000" cy="2286000"/>
          </a:xfrm>
          <a:prstGeom prst="rect">
            <a:avLst/>
          </a:prstGeom>
        </p:spPr>
      </p:pic>
      <p:sp>
        <p:nvSpPr>
          <p:cNvPr id="12" name="Espaço Reservado para Conteúdo 2"/>
          <p:cNvSpPr txBox="1">
            <a:spLocks/>
          </p:cNvSpPr>
          <p:nvPr/>
        </p:nvSpPr>
        <p:spPr bwMode="auto">
          <a:xfrm>
            <a:off x="251520" y="4696116"/>
            <a:ext cx="878497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rgbClr val="F18227"/>
              </a:buClr>
              <a:buSzPct val="65000"/>
              <a:defRPr/>
            </a:pPr>
            <a:r>
              <a:rPr lang="pt-BR" sz="2800" dirty="0" smtClean="0">
                <a:latin typeface="+mn-lt"/>
              </a:rPr>
              <a:t>.Piloto: escolares entre quatro e 12 anos assistiram </a:t>
            </a:r>
            <a:r>
              <a:rPr lang="pt-BR" sz="2800" i="1" dirty="0" err="1" smtClean="0">
                <a:latin typeface="+mn-lt"/>
              </a:rPr>
              <a:t>videoclip</a:t>
            </a:r>
            <a:r>
              <a:rPr lang="pt-BR" sz="2800" dirty="0" smtClean="0">
                <a:latin typeface="+mn-lt"/>
              </a:rPr>
              <a:t> e vídeo sobre encenação com </a:t>
            </a:r>
            <a:r>
              <a:rPr lang="pt-BR" sz="2800" dirty="0" smtClean="0">
                <a:latin typeface="+mn-lt"/>
              </a:rPr>
              <a:t>fantoches</a:t>
            </a:r>
            <a:r>
              <a:rPr lang="pt-BR" sz="2400" dirty="0" smtClean="0">
                <a:latin typeface="+mn-lt"/>
                <a:sym typeface="Wingdings"/>
              </a:rPr>
              <a:t> </a:t>
            </a:r>
            <a:r>
              <a:rPr lang="pt-BR" sz="2800" dirty="0" smtClean="0">
                <a:latin typeface="+mn-lt"/>
                <a:sym typeface="Wingdings"/>
              </a:rPr>
              <a:t>resultados demonstraram que assimilaram conteúdo.</a:t>
            </a:r>
            <a:endParaRPr lang="pt-BR" sz="2800" dirty="0">
              <a:latin typeface="+mn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483768" y="1628800"/>
            <a:ext cx="4122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Buddy</a:t>
            </a:r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Poke</a:t>
            </a:r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LLC</a:t>
            </a:r>
            <a:r>
              <a:rPr lang="pt-BR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YouTube</a:t>
            </a:r>
            <a:r>
              <a:rPr lang="pt-BR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 </a:t>
            </a:r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pt-B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KeepVid</a:t>
            </a:r>
            <a:r>
              <a:rPr lang="pt-BR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endParaRPr lang="pt-B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5908769" y="2152952"/>
            <a:ext cx="3595208" cy="2842578"/>
            <a:chOff x="5945344" y="2152952"/>
            <a:chExt cx="3595208" cy="2842578"/>
          </a:xfrm>
        </p:grpSpPr>
        <p:pic>
          <p:nvPicPr>
            <p:cNvPr id="17" name="Imagem 16" descr="vide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45344" y="2152952"/>
              <a:ext cx="3595208" cy="2842578"/>
            </a:xfrm>
            <a:prstGeom prst="rect">
              <a:avLst/>
            </a:prstGeom>
          </p:spPr>
        </p:pic>
        <p:sp>
          <p:nvSpPr>
            <p:cNvPr id="18" name="Retângulo 17"/>
            <p:cNvSpPr/>
            <p:nvPr/>
          </p:nvSpPr>
          <p:spPr>
            <a:xfrm>
              <a:off x="7060464" y="3706984"/>
              <a:ext cx="216024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6675304" y="3537848"/>
              <a:ext cx="216024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-192425" y="2151370"/>
            <a:ext cx="3614264" cy="2861806"/>
            <a:chOff x="-170480" y="2151370"/>
            <a:chExt cx="3614264" cy="2861806"/>
          </a:xfrm>
        </p:grpSpPr>
        <p:pic>
          <p:nvPicPr>
            <p:cNvPr id="16" name="Imagem 15" descr="TCL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70480" y="2151370"/>
              <a:ext cx="3614264" cy="2861806"/>
            </a:xfrm>
            <a:prstGeom prst="rect">
              <a:avLst/>
            </a:prstGeom>
          </p:spPr>
        </p:pic>
        <p:sp>
          <p:nvSpPr>
            <p:cNvPr id="20" name="Retângulo 19"/>
            <p:cNvSpPr/>
            <p:nvPr/>
          </p:nvSpPr>
          <p:spPr>
            <a:xfrm>
              <a:off x="827584" y="3460313"/>
              <a:ext cx="108012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722</Words>
  <Application>Microsoft Office PowerPoint</Application>
  <PresentationFormat>Apresentação na tela (4:3)</PresentationFormat>
  <Paragraphs>118</Paragraphs>
  <Slides>14</Slides>
  <Notes>14</Notes>
  <HiddenSlides>0</HiddenSlides>
  <MMClips>2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Ferramentas virtuais na promoção de hábitos saudáveis</vt:lpstr>
      <vt:lpstr>Ferramenta virtual</vt:lpstr>
      <vt:lpstr>Ferramentas virtuais</vt:lpstr>
      <vt:lpstr>Ferramentas virtuais</vt:lpstr>
      <vt:lpstr>Ferramentas virtuais</vt:lpstr>
      <vt:lpstr>Slide 6</vt:lpstr>
      <vt:lpstr>Ferramentas virtuais</vt:lpstr>
      <vt:lpstr>Brinca criança! Xô preguiça!</vt:lpstr>
      <vt:lpstr>Vídeos em escola pública de JP</vt:lpstr>
      <vt:lpstr>Uso de netbook por idosos</vt:lpstr>
      <vt:lpstr>Uso de questionário virtual(QuestV)</vt:lpstr>
      <vt:lpstr>Uso de vídeos e QuestV</vt:lpstr>
      <vt:lpstr>Uso de planilha eletrônica</vt:lpstr>
      <vt:lpstr>Referências</vt:lpstr>
    </vt:vector>
  </TitlesOfParts>
  <Company>NOVA Consultoria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Caroline de Oliveira Martins - DEF/CCS/UFPB</dc:creator>
  <dc:description>Slide "padrão" do LEPAFS.</dc:description>
  <cp:lastModifiedBy>Caroline</cp:lastModifiedBy>
  <cp:revision>148</cp:revision>
  <dcterms:created xsi:type="dcterms:W3CDTF">2009-10-16T16:50:09Z</dcterms:created>
  <dcterms:modified xsi:type="dcterms:W3CDTF">2011-05-23T18:47:27Z</dcterms:modified>
</cp:coreProperties>
</file>