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9" r:id="rId4"/>
    <p:sldId id="261" r:id="rId5"/>
    <p:sldId id="258" r:id="rId6"/>
    <p:sldId id="260" r:id="rId7"/>
    <p:sldId id="262" r:id="rId8"/>
    <p:sldId id="264" r:id="rId9"/>
    <p:sldId id="265" r:id="rId10"/>
    <p:sldId id="266" r:id="rId11"/>
    <p:sldId id="263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E00"/>
    <a:srgbClr val="B70909"/>
    <a:srgbClr val="00CC00"/>
    <a:srgbClr val="990099"/>
    <a:srgbClr val="006600"/>
    <a:srgbClr val="CC6600"/>
    <a:srgbClr val="F65050"/>
    <a:srgbClr val="92D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35" autoAdjust="0"/>
    <p:restoredTop sz="94655" autoAdjust="0"/>
  </p:normalViewPr>
  <p:slideViewPr>
    <p:cSldViewPr>
      <p:cViewPr>
        <p:scale>
          <a:sx n="90" d="100"/>
          <a:sy n="90" d="100"/>
        </p:scale>
        <p:origin x="-714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1548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C8805E-813C-47E7-81A0-3AA5478E4D29}" type="doc">
      <dgm:prSet loTypeId="urn:microsoft.com/office/officeart/2005/8/layout/matrix1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E38E542C-371D-4A4D-A066-557591E70B01}">
      <dgm:prSet phldrT="[Texto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pt-BR" b="1" dirty="0" smtClean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DORT</a:t>
          </a:r>
          <a:endParaRPr lang="pt-BR" b="1" dirty="0">
            <a:solidFill>
              <a:schemeClr val="tx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D7A0F54-AA30-4387-9A38-E419C3CDFD6C}" type="parTrans" cxnId="{57C64C9D-1BAE-417E-ACB7-B6FD98EF9FAE}">
      <dgm:prSet/>
      <dgm:spPr/>
      <dgm:t>
        <a:bodyPr/>
        <a:lstStyle/>
        <a:p>
          <a:endParaRPr lang="pt-BR"/>
        </a:p>
      </dgm:t>
    </dgm:pt>
    <dgm:pt modelId="{E21ED9F8-1971-49F2-9DEA-FF2A5F1075A5}" type="sibTrans" cxnId="{57C64C9D-1BAE-417E-ACB7-B6FD98EF9FAE}">
      <dgm:prSet/>
      <dgm:spPr/>
      <dgm:t>
        <a:bodyPr/>
        <a:lstStyle/>
        <a:p>
          <a:endParaRPr lang="pt-BR"/>
        </a:p>
      </dgm:t>
    </dgm:pt>
    <dgm:pt modelId="{C1A6A596-8B2B-4676-9CA2-2020F97596D4}">
      <dgm:prSet phldrT="[Texto]" custT="1"/>
      <dgm:spPr>
        <a:solidFill>
          <a:srgbClr val="0070C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pt-BR" sz="14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Repetiti-vidade</a:t>
          </a:r>
          <a:endParaRPr lang="pt-BR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28EB4C-D22F-4634-B229-4A8F0EEEB947}" type="parTrans" cxnId="{983EEF11-94CC-4A4A-9C9A-C2F53993683C}">
      <dgm:prSet/>
      <dgm:spPr/>
      <dgm:t>
        <a:bodyPr/>
        <a:lstStyle/>
        <a:p>
          <a:endParaRPr lang="pt-BR"/>
        </a:p>
      </dgm:t>
    </dgm:pt>
    <dgm:pt modelId="{2CE73A7A-BC27-49EB-8948-6522888F2C1B}" type="sibTrans" cxnId="{983EEF11-94CC-4A4A-9C9A-C2F53993683C}">
      <dgm:prSet/>
      <dgm:spPr/>
      <dgm:t>
        <a:bodyPr/>
        <a:lstStyle/>
        <a:p>
          <a:endParaRPr lang="pt-BR"/>
        </a:p>
      </dgm:t>
    </dgm:pt>
    <dgm:pt modelId="{B542658F-D86E-431E-95F2-4E3302D659B5}">
      <dgm:prSet phldrT="[Texto]" custT="1"/>
      <dgm:spPr>
        <a:solidFill>
          <a:srgbClr val="B70909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pt-BR" sz="1400" b="1" dirty="0" smtClean="0">
              <a:effectLst/>
            </a:rPr>
            <a:t>Postura incorreta</a:t>
          </a:r>
          <a:endParaRPr lang="pt-BR" sz="1400" b="1" dirty="0">
            <a:effectLst/>
          </a:endParaRPr>
        </a:p>
      </dgm:t>
    </dgm:pt>
    <dgm:pt modelId="{95FDB0B8-4A2C-4437-96FA-8937B6CF7B7C}" type="parTrans" cxnId="{D2D04566-78AA-438C-A471-48979C51AEAC}">
      <dgm:prSet/>
      <dgm:spPr/>
      <dgm:t>
        <a:bodyPr/>
        <a:lstStyle/>
        <a:p>
          <a:endParaRPr lang="pt-BR"/>
        </a:p>
      </dgm:t>
    </dgm:pt>
    <dgm:pt modelId="{DA00E1FF-2D6B-44E6-859D-21B7E5D1E9A0}" type="sibTrans" cxnId="{D2D04566-78AA-438C-A471-48979C51AEAC}">
      <dgm:prSet/>
      <dgm:spPr/>
      <dgm:t>
        <a:bodyPr/>
        <a:lstStyle/>
        <a:p>
          <a:endParaRPr lang="pt-BR"/>
        </a:p>
      </dgm:t>
    </dgm:pt>
    <dgm:pt modelId="{00CE698B-6760-4AB6-9363-84F6C79CE64D}">
      <dgm:prSet phldrT="[Texto]" custT="1"/>
      <dgm:spPr>
        <a:solidFill>
          <a:srgbClr val="990099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pt-BR" sz="14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Força excessiva</a:t>
          </a:r>
          <a:endParaRPr lang="pt-BR" sz="140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67EDF17-D1A5-4B1E-895B-4D75B127346C}" type="parTrans" cxnId="{76DD8CE8-9055-4B78-AC27-DF40A9C04FCD}">
      <dgm:prSet/>
      <dgm:spPr/>
      <dgm:t>
        <a:bodyPr/>
        <a:lstStyle/>
        <a:p>
          <a:endParaRPr lang="pt-BR"/>
        </a:p>
      </dgm:t>
    </dgm:pt>
    <dgm:pt modelId="{0A9ED96C-BC6D-4304-AB0E-0ACF8B44390A}" type="sibTrans" cxnId="{76DD8CE8-9055-4B78-AC27-DF40A9C04FCD}">
      <dgm:prSet/>
      <dgm:spPr/>
      <dgm:t>
        <a:bodyPr/>
        <a:lstStyle/>
        <a:p>
          <a:endParaRPr lang="pt-BR"/>
        </a:p>
      </dgm:t>
    </dgm:pt>
    <dgm:pt modelId="{E6D03C23-C87E-41D9-91F2-A0706373A0C0}">
      <dgm:prSet phldrT="[Texto]" custT="1"/>
      <dgm:spPr>
        <a:solidFill>
          <a:srgbClr val="00CC0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pt-BR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Vibração e </a:t>
          </a:r>
          <a:r>
            <a:rPr lang="pt-BR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compressão</a:t>
          </a:r>
          <a:r>
            <a:rPr lang="pt-BR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mecânica</a:t>
          </a:r>
          <a:endParaRPr lang="pt-BR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B29A3D8-EAAD-4A9D-B132-267BF7E8AC8F}" type="parTrans" cxnId="{E74D9CCA-3BF4-4000-AC83-E68B5FBCA45F}">
      <dgm:prSet/>
      <dgm:spPr/>
      <dgm:t>
        <a:bodyPr/>
        <a:lstStyle/>
        <a:p>
          <a:endParaRPr lang="pt-BR"/>
        </a:p>
      </dgm:t>
    </dgm:pt>
    <dgm:pt modelId="{13C61D58-A239-4E1C-8C9A-BFC0D112DB2E}" type="sibTrans" cxnId="{E74D9CCA-3BF4-4000-AC83-E68B5FBCA45F}">
      <dgm:prSet/>
      <dgm:spPr/>
      <dgm:t>
        <a:bodyPr/>
        <a:lstStyle/>
        <a:p>
          <a:endParaRPr lang="pt-BR"/>
        </a:p>
      </dgm:t>
    </dgm:pt>
    <dgm:pt modelId="{A020CF3C-C6E6-46EE-B9DA-F6765A304EEF}" type="pres">
      <dgm:prSet presAssocID="{7AC8805E-813C-47E7-81A0-3AA5478E4D29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98398DD-37A9-43B5-A2E8-94C737BDFD6C}" type="pres">
      <dgm:prSet presAssocID="{7AC8805E-813C-47E7-81A0-3AA5478E4D29}" presName="matrix" presStyleCnt="0"/>
      <dgm:spPr/>
    </dgm:pt>
    <dgm:pt modelId="{FD267592-E71B-471C-8F15-921C4C87E15B}" type="pres">
      <dgm:prSet presAssocID="{7AC8805E-813C-47E7-81A0-3AA5478E4D29}" presName="tile1" presStyleLbl="node1" presStyleIdx="0" presStyleCnt="4"/>
      <dgm:spPr/>
      <dgm:t>
        <a:bodyPr/>
        <a:lstStyle/>
        <a:p>
          <a:endParaRPr lang="pt-BR"/>
        </a:p>
      </dgm:t>
    </dgm:pt>
    <dgm:pt modelId="{8E8512DA-F0B5-4D25-BFA5-0807DD186981}" type="pres">
      <dgm:prSet presAssocID="{7AC8805E-813C-47E7-81A0-3AA5478E4D2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6DF6D1C-D188-4AB6-8AEB-85F0FA1AE75F}" type="pres">
      <dgm:prSet presAssocID="{7AC8805E-813C-47E7-81A0-3AA5478E4D29}" presName="tile2" presStyleLbl="node1" presStyleIdx="1" presStyleCnt="4"/>
      <dgm:spPr/>
      <dgm:t>
        <a:bodyPr/>
        <a:lstStyle/>
        <a:p>
          <a:endParaRPr lang="pt-BR"/>
        </a:p>
      </dgm:t>
    </dgm:pt>
    <dgm:pt modelId="{AC97E812-1A92-4876-A408-8CA104B91326}" type="pres">
      <dgm:prSet presAssocID="{7AC8805E-813C-47E7-81A0-3AA5478E4D2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FC72198-5C26-4ABE-AFB2-DDED469A16DE}" type="pres">
      <dgm:prSet presAssocID="{7AC8805E-813C-47E7-81A0-3AA5478E4D29}" presName="tile3" presStyleLbl="node1" presStyleIdx="2" presStyleCnt="4" custLinFactNeighborX="-2940"/>
      <dgm:spPr/>
      <dgm:t>
        <a:bodyPr/>
        <a:lstStyle/>
        <a:p>
          <a:endParaRPr lang="pt-BR"/>
        </a:p>
      </dgm:t>
    </dgm:pt>
    <dgm:pt modelId="{2C23CA68-413F-482B-8B90-0E1FA44CC806}" type="pres">
      <dgm:prSet presAssocID="{7AC8805E-813C-47E7-81A0-3AA5478E4D2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475138A-CC3B-4783-9574-0B3D22D2DA35}" type="pres">
      <dgm:prSet presAssocID="{7AC8805E-813C-47E7-81A0-3AA5478E4D29}" presName="tile4" presStyleLbl="node1" presStyleIdx="3" presStyleCnt="4"/>
      <dgm:spPr/>
      <dgm:t>
        <a:bodyPr/>
        <a:lstStyle/>
        <a:p>
          <a:endParaRPr lang="pt-BR"/>
        </a:p>
      </dgm:t>
    </dgm:pt>
    <dgm:pt modelId="{02764CF3-952A-4329-8D80-B7511BCEA3DE}" type="pres">
      <dgm:prSet presAssocID="{7AC8805E-813C-47E7-81A0-3AA5478E4D2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7C8407F-8D9A-44EF-8A60-B7D6F6F8DB30}" type="pres">
      <dgm:prSet presAssocID="{7AC8805E-813C-47E7-81A0-3AA5478E4D29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</dgm:ptLst>
  <dgm:cxnLst>
    <dgm:cxn modelId="{EB9054BC-D683-4D72-AB75-8F737B25F336}" type="presOf" srcId="{C1A6A596-8B2B-4676-9CA2-2020F97596D4}" destId="{FD267592-E71B-471C-8F15-921C4C87E15B}" srcOrd="0" destOrd="0" presId="urn:microsoft.com/office/officeart/2005/8/layout/matrix1"/>
    <dgm:cxn modelId="{6ED88406-2119-4FAD-923A-A0CF6AAC4281}" type="presOf" srcId="{00CE698B-6760-4AB6-9363-84F6C79CE64D}" destId="{1FC72198-5C26-4ABE-AFB2-DDED469A16DE}" srcOrd="0" destOrd="0" presId="urn:microsoft.com/office/officeart/2005/8/layout/matrix1"/>
    <dgm:cxn modelId="{57C64C9D-1BAE-417E-ACB7-B6FD98EF9FAE}" srcId="{7AC8805E-813C-47E7-81A0-3AA5478E4D29}" destId="{E38E542C-371D-4A4D-A066-557591E70B01}" srcOrd="0" destOrd="0" parTransId="{4D7A0F54-AA30-4387-9A38-E419C3CDFD6C}" sibTransId="{E21ED9F8-1971-49F2-9DEA-FF2A5F1075A5}"/>
    <dgm:cxn modelId="{983EEF11-94CC-4A4A-9C9A-C2F53993683C}" srcId="{E38E542C-371D-4A4D-A066-557591E70B01}" destId="{C1A6A596-8B2B-4676-9CA2-2020F97596D4}" srcOrd="0" destOrd="0" parTransId="{2728EB4C-D22F-4634-B229-4A8F0EEEB947}" sibTransId="{2CE73A7A-BC27-49EB-8948-6522888F2C1B}"/>
    <dgm:cxn modelId="{73D33121-17E3-438A-AF7C-6FDD9DEF6142}" type="presOf" srcId="{E38E542C-371D-4A4D-A066-557591E70B01}" destId="{37C8407F-8D9A-44EF-8A60-B7D6F6F8DB30}" srcOrd="0" destOrd="0" presId="urn:microsoft.com/office/officeart/2005/8/layout/matrix1"/>
    <dgm:cxn modelId="{247126B6-BAA9-4648-B453-689DD9A8FADD}" type="presOf" srcId="{E6D03C23-C87E-41D9-91F2-A0706373A0C0}" destId="{02764CF3-952A-4329-8D80-B7511BCEA3DE}" srcOrd="1" destOrd="0" presId="urn:microsoft.com/office/officeart/2005/8/layout/matrix1"/>
    <dgm:cxn modelId="{1D0B520B-4832-4C9B-B1B1-05B679863A3B}" type="presOf" srcId="{C1A6A596-8B2B-4676-9CA2-2020F97596D4}" destId="{8E8512DA-F0B5-4D25-BFA5-0807DD186981}" srcOrd="1" destOrd="0" presId="urn:microsoft.com/office/officeart/2005/8/layout/matrix1"/>
    <dgm:cxn modelId="{625323B0-0BC4-46FF-BE1B-8190363853DE}" type="presOf" srcId="{00CE698B-6760-4AB6-9363-84F6C79CE64D}" destId="{2C23CA68-413F-482B-8B90-0E1FA44CC806}" srcOrd="1" destOrd="0" presId="urn:microsoft.com/office/officeart/2005/8/layout/matrix1"/>
    <dgm:cxn modelId="{9337194E-1F7C-4273-A3A6-3673E9A3D377}" type="presOf" srcId="{B542658F-D86E-431E-95F2-4E3302D659B5}" destId="{96DF6D1C-D188-4AB6-8AEB-85F0FA1AE75F}" srcOrd="0" destOrd="0" presId="urn:microsoft.com/office/officeart/2005/8/layout/matrix1"/>
    <dgm:cxn modelId="{D2D04566-78AA-438C-A471-48979C51AEAC}" srcId="{E38E542C-371D-4A4D-A066-557591E70B01}" destId="{B542658F-D86E-431E-95F2-4E3302D659B5}" srcOrd="1" destOrd="0" parTransId="{95FDB0B8-4A2C-4437-96FA-8937B6CF7B7C}" sibTransId="{DA00E1FF-2D6B-44E6-859D-21B7E5D1E9A0}"/>
    <dgm:cxn modelId="{3C97F181-2EAC-4303-B92E-8FEC33E248C7}" type="presOf" srcId="{E6D03C23-C87E-41D9-91F2-A0706373A0C0}" destId="{A475138A-CC3B-4783-9574-0B3D22D2DA35}" srcOrd="0" destOrd="0" presId="urn:microsoft.com/office/officeart/2005/8/layout/matrix1"/>
    <dgm:cxn modelId="{469C7C1F-8DBA-428E-9F18-00495DEFB5CB}" type="presOf" srcId="{B542658F-D86E-431E-95F2-4E3302D659B5}" destId="{AC97E812-1A92-4876-A408-8CA104B91326}" srcOrd="1" destOrd="0" presId="urn:microsoft.com/office/officeart/2005/8/layout/matrix1"/>
    <dgm:cxn modelId="{76DD8CE8-9055-4B78-AC27-DF40A9C04FCD}" srcId="{E38E542C-371D-4A4D-A066-557591E70B01}" destId="{00CE698B-6760-4AB6-9363-84F6C79CE64D}" srcOrd="2" destOrd="0" parTransId="{E67EDF17-D1A5-4B1E-895B-4D75B127346C}" sibTransId="{0A9ED96C-BC6D-4304-AB0E-0ACF8B44390A}"/>
    <dgm:cxn modelId="{CE71C9F1-2873-44FF-8764-430946F16BD4}" type="presOf" srcId="{7AC8805E-813C-47E7-81A0-3AA5478E4D29}" destId="{A020CF3C-C6E6-46EE-B9DA-F6765A304EEF}" srcOrd="0" destOrd="0" presId="urn:microsoft.com/office/officeart/2005/8/layout/matrix1"/>
    <dgm:cxn modelId="{E74D9CCA-3BF4-4000-AC83-E68B5FBCA45F}" srcId="{E38E542C-371D-4A4D-A066-557591E70B01}" destId="{E6D03C23-C87E-41D9-91F2-A0706373A0C0}" srcOrd="3" destOrd="0" parTransId="{4B29A3D8-EAAD-4A9D-B132-267BF7E8AC8F}" sibTransId="{13C61D58-A239-4E1C-8C9A-BFC0D112DB2E}"/>
    <dgm:cxn modelId="{9A19AD54-7803-478E-B7BF-01528BC55738}" type="presParOf" srcId="{A020CF3C-C6E6-46EE-B9DA-F6765A304EEF}" destId="{698398DD-37A9-43B5-A2E8-94C737BDFD6C}" srcOrd="0" destOrd="0" presId="urn:microsoft.com/office/officeart/2005/8/layout/matrix1"/>
    <dgm:cxn modelId="{A729712D-C589-4E86-B7DF-0174CB1B6519}" type="presParOf" srcId="{698398DD-37A9-43B5-A2E8-94C737BDFD6C}" destId="{FD267592-E71B-471C-8F15-921C4C87E15B}" srcOrd="0" destOrd="0" presId="urn:microsoft.com/office/officeart/2005/8/layout/matrix1"/>
    <dgm:cxn modelId="{2EDB4B89-BFD1-437A-A77F-377B6D3F670B}" type="presParOf" srcId="{698398DD-37A9-43B5-A2E8-94C737BDFD6C}" destId="{8E8512DA-F0B5-4D25-BFA5-0807DD186981}" srcOrd="1" destOrd="0" presId="urn:microsoft.com/office/officeart/2005/8/layout/matrix1"/>
    <dgm:cxn modelId="{46EEEB85-97BD-49A1-ADC4-445C9F753F88}" type="presParOf" srcId="{698398DD-37A9-43B5-A2E8-94C737BDFD6C}" destId="{96DF6D1C-D188-4AB6-8AEB-85F0FA1AE75F}" srcOrd="2" destOrd="0" presId="urn:microsoft.com/office/officeart/2005/8/layout/matrix1"/>
    <dgm:cxn modelId="{B1FEB778-F994-4A6B-9770-60D3946E132D}" type="presParOf" srcId="{698398DD-37A9-43B5-A2E8-94C737BDFD6C}" destId="{AC97E812-1A92-4876-A408-8CA104B91326}" srcOrd="3" destOrd="0" presId="urn:microsoft.com/office/officeart/2005/8/layout/matrix1"/>
    <dgm:cxn modelId="{EC7C84C2-55B4-4404-BAC9-287D6B8164C4}" type="presParOf" srcId="{698398DD-37A9-43B5-A2E8-94C737BDFD6C}" destId="{1FC72198-5C26-4ABE-AFB2-DDED469A16DE}" srcOrd="4" destOrd="0" presId="urn:microsoft.com/office/officeart/2005/8/layout/matrix1"/>
    <dgm:cxn modelId="{60C94158-8426-4DAD-A6F9-590C5325863F}" type="presParOf" srcId="{698398DD-37A9-43B5-A2E8-94C737BDFD6C}" destId="{2C23CA68-413F-482B-8B90-0E1FA44CC806}" srcOrd="5" destOrd="0" presId="urn:microsoft.com/office/officeart/2005/8/layout/matrix1"/>
    <dgm:cxn modelId="{835C2371-44C6-45C2-97ED-7A86B31F76AF}" type="presParOf" srcId="{698398DD-37A9-43B5-A2E8-94C737BDFD6C}" destId="{A475138A-CC3B-4783-9574-0B3D22D2DA35}" srcOrd="6" destOrd="0" presId="urn:microsoft.com/office/officeart/2005/8/layout/matrix1"/>
    <dgm:cxn modelId="{4611F23E-337C-4E00-AEE2-EA6618A5FAD8}" type="presParOf" srcId="{698398DD-37A9-43B5-A2E8-94C737BDFD6C}" destId="{02764CF3-952A-4329-8D80-B7511BCEA3DE}" srcOrd="7" destOrd="0" presId="urn:microsoft.com/office/officeart/2005/8/layout/matrix1"/>
    <dgm:cxn modelId="{CF31669A-C018-47D3-9069-EF89DEE847C8}" type="presParOf" srcId="{A020CF3C-C6E6-46EE-B9DA-F6765A304EEF}" destId="{37C8407F-8D9A-44EF-8A60-B7D6F6F8DB30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267592-E71B-471C-8F15-921C4C87E15B}">
      <dsp:nvSpPr>
        <dsp:cNvPr id="0" name=""/>
        <dsp:cNvSpPr/>
      </dsp:nvSpPr>
      <dsp:spPr>
        <a:xfrm rot="16200000">
          <a:off x="-13071" y="13071"/>
          <a:ext cx="1268028" cy="1241884"/>
        </a:xfrm>
        <a:prstGeom prst="round1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Repetiti-vidade</a:t>
          </a:r>
          <a:endParaRPr lang="pt-BR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6200000">
        <a:off x="145431" y="-145431"/>
        <a:ext cx="951021" cy="1241884"/>
      </dsp:txXfrm>
    </dsp:sp>
    <dsp:sp modelId="{96DF6D1C-D188-4AB6-8AEB-85F0FA1AE75F}">
      <dsp:nvSpPr>
        <dsp:cNvPr id="0" name=""/>
        <dsp:cNvSpPr/>
      </dsp:nvSpPr>
      <dsp:spPr>
        <a:xfrm>
          <a:off x="1241884" y="0"/>
          <a:ext cx="1241884" cy="1268028"/>
        </a:xfrm>
        <a:prstGeom prst="round1Rect">
          <a:avLst/>
        </a:prstGeom>
        <a:solidFill>
          <a:srgbClr val="B7090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effectLst/>
            </a:rPr>
            <a:t>Postura incorreta</a:t>
          </a:r>
          <a:endParaRPr lang="pt-BR" sz="1400" b="1" kern="1200" dirty="0">
            <a:effectLst/>
          </a:endParaRPr>
        </a:p>
      </dsp:txBody>
      <dsp:txXfrm>
        <a:off x="1241884" y="0"/>
        <a:ext cx="1241884" cy="951021"/>
      </dsp:txXfrm>
    </dsp:sp>
    <dsp:sp modelId="{1FC72198-5C26-4ABE-AFB2-DDED469A16DE}">
      <dsp:nvSpPr>
        <dsp:cNvPr id="0" name=""/>
        <dsp:cNvSpPr/>
      </dsp:nvSpPr>
      <dsp:spPr>
        <a:xfrm rot="10800000">
          <a:off x="0" y="1268028"/>
          <a:ext cx="1241884" cy="1268028"/>
        </a:xfrm>
        <a:prstGeom prst="round1Rect">
          <a:avLst/>
        </a:prstGeom>
        <a:solidFill>
          <a:srgbClr val="9900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Força excessiva</a:t>
          </a:r>
          <a:endParaRPr lang="pt-BR" sz="140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0" y="1585034"/>
        <a:ext cx="1241884" cy="951021"/>
      </dsp:txXfrm>
    </dsp:sp>
    <dsp:sp modelId="{A475138A-CC3B-4783-9574-0B3D22D2DA35}">
      <dsp:nvSpPr>
        <dsp:cNvPr id="0" name=""/>
        <dsp:cNvSpPr/>
      </dsp:nvSpPr>
      <dsp:spPr>
        <a:xfrm rot="5400000">
          <a:off x="1228812" y="1281100"/>
          <a:ext cx="1268028" cy="1241884"/>
        </a:xfrm>
        <a:prstGeom prst="round1Rect">
          <a:avLst/>
        </a:prstGeom>
        <a:solidFill>
          <a:srgbClr val="00C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Vibração e </a:t>
          </a:r>
          <a:r>
            <a:rPr lang="pt-BR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compressão</a:t>
          </a:r>
          <a:r>
            <a:rPr lang="pt-BR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mecânica</a:t>
          </a:r>
          <a:endParaRPr lang="pt-BR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1387315" y="1439603"/>
        <a:ext cx="951021" cy="1241884"/>
      </dsp:txXfrm>
    </dsp:sp>
    <dsp:sp modelId="{37C8407F-8D9A-44EF-8A60-B7D6F6F8DB30}">
      <dsp:nvSpPr>
        <dsp:cNvPr id="0" name=""/>
        <dsp:cNvSpPr/>
      </dsp:nvSpPr>
      <dsp:spPr>
        <a:xfrm>
          <a:off x="869318" y="951021"/>
          <a:ext cx="745130" cy="634014"/>
        </a:xfrm>
        <a:prstGeom prst="roundRect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DORT</a:t>
          </a:r>
          <a:endParaRPr lang="pt-BR" sz="1500" b="1" kern="1200" dirty="0">
            <a:solidFill>
              <a:schemeClr val="tx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69318" y="951021"/>
        <a:ext cx="745130" cy="6340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1B5E004-1A15-4F46-8A75-EE5E88EC8887}" type="slidenum">
              <a:rPr lang="ru-RU"/>
              <a:pPr/>
              <a:t>‹nº›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5E004-1A15-4F46-8A75-EE5E88EC888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5E004-1A15-4F46-8A75-EE5E88EC8887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5E004-1A15-4F46-8A75-EE5E88EC8887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5E004-1A15-4F46-8A75-EE5E88EC8887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5E004-1A15-4F46-8A75-EE5E88EC8887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5E004-1A15-4F46-8A75-EE5E88EC888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5E004-1A15-4F46-8A75-EE5E88EC888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5E004-1A15-4F46-8A75-EE5E88EC888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5E004-1A15-4F46-8A75-EE5E88EC888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5E004-1A15-4F46-8A75-EE5E88EC888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5E004-1A15-4F46-8A75-EE5E88EC888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5E004-1A15-4F46-8A75-EE5E88EC888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5E004-1A15-4F46-8A75-EE5E88EC8887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550" y="1123950"/>
            <a:ext cx="6913563" cy="893763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algn="ctr">
              <a:defRPr sz="3200"/>
            </a:lvl1pPr>
          </a:lstStyle>
          <a:p>
            <a:r>
              <a:rPr lang="pt-BR" smtClean="0"/>
              <a:t>Clique para editar o estilo do título mestre</a:t>
            </a: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550" y="1916113"/>
            <a:ext cx="6913563" cy="503237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 algn="ctr">
              <a:buFontTx/>
              <a:buNone/>
              <a:defRPr sz="2400" b="1"/>
            </a:lvl1pPr>
          </a:lstStyle>
          <a:p>
            <a:r>
              <a:rPr lang="pt-BR" smtClean="0"/>
              <a:t>Clique para editar o estilo do subtítulo mestre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084888" y="549275"/>
            <a:ext cx="1871662" cy="532765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68313" y="549275"/>
            <a:ext cx="5464175" cy="532765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23528" y="549275"/>
            <a:ext cx="8496944" cy="508000"/>
          </a:xfrm>
        </p:spPr>
        <p:txBody>
          <a:bodyPr/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pt-BR" dirty="0" smtClean="0"/>
              <a:t>Título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196974"/>
            <a:ext cx="8496943" cy="5184353"/>
          </a:xfrm>
        </p:spPr>
        <p:txBody>
          <a:bodyPr/>
          <a:lstStyle>
            <a:lvl1pPr marL="177800" indent="-177800">
              <a:buSzPct val="60000"/>
              <a:defRPr sz="3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177800" indent="-177800">
              <a:buSzPct val="60000"/>
              <a:defRPr sz="3400" b="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77800" indent="-177800">
              <a:buSzPct val="60000"/>
              <a:defRPr sz="34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77800" indent="-177800">
              <a:buSzPct val="60000"/>
              <a:defRPr sz="34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77800" indent="-177800">
              <a:buSzPct val="60000"/>
              <a:defRPr sz="34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</p:txBody>
      </p:sp>
      <p:sp>
        <p:nvSpPr>
          <p:cNvPr id="4" name="CaixaDeTexto 3"/>
          <p:cNvSpPr txBox="1"/>
          <p:nvPr userDrawn="1"/>
        </p:nvSpPr>
        <p:spPr>
          <a:xfrm>
            <a:off x="0" y="64992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0" i="0" kern="1200" dirty="0" smtClean="0">
                <a:solidFill>
                  <a:schemeClr val="bg1">
                    <a:lumMod val="95000"/>
                  </a:schemeClr>
                </a:solidFill>
                <a:latin typeface="Arial" charset="0"/>
                <a:ea typeface="+mn-ea"/>
                <a:cs typeface="+mn-cs"/>
              </a:rPr>
              <a:t>Laboratório de Estudos e Pesquisas em Atividade Física e Saúde - </a:t>
            </a:r>
            <a:r>
              <a:rPr lang="pt-BR" sz="1200" dirty="0" smtClean="0">
                <a:solidFill>
                  <a:schemeClr val="bg1"/>
                </a:solidFill>
              </a:rPr>
              <a:t>http://www.ccs.ufpb.br/edfisica/lepafs/</a:t>
            </a:r>
            <a:r>
              <a:rPr lang="pt-BR" sz="1200" b="0" i="0" kern="1200" dirty="0" smtClean="0">
                <a:solidFill>
                  <a:schemeClr val="bg1">
                    <a:lumMod val="95000"/>
                  </a:schemeClr>
                </a:solidFill>
                <a:latin typeface="Arial" charset="0"/>
                <a:ea typeface="+mn-ea"/>
                <a:cs typeface="+mn-cs"/>
              </a:rPr>
              <a:t> </a:t>
            </a:r>
            <a:endParaRPr lang="pt-BR" sz="12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68313" y="1196975"/>
            <a:ext cx="3667125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287838" y="1196975"/>
            <a:ext cx="3668712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549275"/>
            <a:ext cx="69850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  <a:endParaRPr 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96975"/>
            <a:ext cx="7488237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inasticalaboral.yolasite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-27384"/>
            <a:ext cx="9144000" cy="793750"/>
          </a:xfrm>
          <a:noFill/>
        </p:spPr>
        <p:txBody>
          <a:bodyPr/>
          <a:lstStyle/>
          <a:p>
            <a:r>
              <a:rPr lang="pt-BR" dirty="0" smtClean="0">
                <a:latin typeface="Tahoma" pitchFamily="34" charset="0"/>
              </a:rPr>
              <a:t>Universidade Federal da Paraíba</a:t>
            </a:r>
            <a:endParaRPr lang="uk-UA" dirty="0">
              <a:latin typeface="Tahoma" pitchFamily="34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48680"/>
            <a:ext cx="9144000" cy="4333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sz="3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III </a:t>
            </a:r>
            <a:r>
              <a:rPr lang="pt-BR" sz="32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Semana do Servidor Público</a:t>
            </a:r>
            <a:endParaRPr lang="uk-U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2261771"/>
            <a:ext cx="9144000" cy="2031325"/>
          </a:xfrm>
          <a:prstGeom prst="rect">
            <a:avLst/>
          </a:prstGeom>
          <a:solidFill>
            <a:srgbClr val="009E00">
              <a:alpha val="73333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pt-BR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Ergonomia no escritório e </a:t>
            </a:r>
            <a:endParaRPr lang="pt-BR" sz="4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/>
            <a:r>
              <a:rPr lang="pt-BR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Programa de Ginástica </a:t>
            </a:r>
            <a:r>
              <a:rPr lang="pt-BR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</a:t>
            </a:r>
            <a:r>
              <a:rPr lang="pt-BR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aboral da UFPB</a:t>
            </a:r>
            <a:endParaRPr lang="pt-BR" sz="4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5787261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Caroline de Oliveira </a:t>
            </a:r>
            <a:r>
              <a:rPr lang="pt-BR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Martins</a:t>
            </a:r>
            <a:endParaRPr lang="pt-BR" sz="24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Laboratório </a:t>
            </a:r>
            <a:r>
              <a:rPr lang="pt-B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Estudos e Pesquisas em Atividade Física e Saúde </a:t>
            </a:r>
            <a:r>
              <a:rPr lang="pt-B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pt-BR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LEPAFS</a:t>
            </a:r>
          </a:p>
          <a:p>
            <a:pPr algn="ctr"/>
            <a:r>
              <a:rPr lang="pt-B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Departamento de Educação Física/CCS/UFPB</a:t>
            </a:r>
            <a:endParaRPr lang="pt-BR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76672"/>
            <a:ext cx="8496944" cy="649288"/>
          </a:xfrm>
        </p:spPr>
        <p:txBody>
          <a:bodyPr/>
          <a:lstStyle/>
          <a:p>
            <a:r>
              <a:rPr lang="en-US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Check List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interface </a:t>
            </a:r>
            <a:r>
              <a:rPr lang="en-US" sz="24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homem-computador</a:t>
            </a:r>
            <a:endParaRPr lang="uk-UA" sz="24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251520" y="4725144"/>
            <a:ext cx="5688632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650" kern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Verdana" pitchFamily="34" charset="0"/>
                <a:ea typeface="굴림" charset="-127"/>
                <a:cs typeface="Verdana" pitchFamily="34" charset="0"/>
              </a:rPr>
              <a:t>Extraído de: Martins, Caroline de Oliveira. Ginástica laboral no escritório. 2ª ed. Jundiaí (SP): Fontoura (no prelo).</a:t>
            </a:r>
            <a:endParaRPr lang="pt-BR" sz="65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l="9838" t="32045" r="16925" b="29210"/>
          <a:stretch>
            <a:fillRect/>
          </a:stretch>
        </p:blipFill>
        <p:spPr bwMode="auto">
          <a:xfrm>
            <a:off x="107504" y="1772816"/>
            <a:ext cx="892899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76672"/>
            <a:ext cx="8496944" cy="649288"/>
          </a:xfrm>
        </p:spPr>
        <p:txBody>
          <a:bodyPr/>
          <a:lstStyle/>
          <a:p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Ginástica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Laboral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(Martins</a:t>
            </a:r>
            <a:r>
              <a:rPr lang="en-US" sz="16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, no </a:t>
            </a:r>
            <a:r>
              <a:rPr lang="en-U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prelo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uk-UA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268760"/>
            <a:ext cx="8496944" cy="5040560"/>
          </a:xfrm>
        </p:spPr>
        <p:txBody>
          <a:bodyPr/>
          <a:lstStyle/>
          <a:p>
            <a:r>
              <a:rPr lang="pt-BR" sz="3200" dirty="0" smtClean="0"/>
              <a:t>Pausa ativa realizada no                   ambiente de trabalho, </a:t>
            </a:r>
          </a:p>
          <a:p>
            <a:r>
              <a:rPr lang="pt-BR" sz="3200" dirty="0" smtClean="0"/>
              <a:t>Composta por atividades específicas (ex.: alongamentos), </a:t>
            </a:r>
          </a:p>
          <a:p>
            <a:r>
              <a:rPr lang="pt-BR" sz="3200" dirty="0" smtClean="0"/>
              <a:t>Direcionada para exigências </a:t>
            </a:r>
            <a:r>
              <a:rPr lang="pt-BR" sz="3200" dirty="0" err="1" smtClean="0"/>
              <a:t>psicofisiológicas</a:t>
            </a:r>
            <a:r>
              <a:rPr lang="pt-BR" sz="3200" dirty="0" smtClean="0"/>
              <a:t> do trabalhador,</a:t>
            </a:r>
          </a:p>
          <a:p>
            <a:r>
              <a:rPr lang="pt-BR" sz="3200" dirty="0" smtClean="0"/>
              <a:t>Pode ser implantada em qualquer local de trabalho e TODOS podem participar </a:t>
            </a:r>
            <a:r>
              <a:rPr lang="pt-BR" sz="3200" u="sng" dirty="0" smtClean="0"/>
              <a:t>desde que seja individualizada</a:t>
            </a:r>
            <a:r>
              <a:rPr lang="pt-BR" sz="3200" dirty="0" smtClean="0"/>
              <a:t>.</a:t>
            </a:r>
            <a:endParaRPr lang="uk-UA" sz="20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323528" y="6319953"/>
            <a:ext cx="5688632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650" kern="0" baseline="30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Verdana" pitchFamily="34" charset="0"/>
                <a:ea typeface="굴림" charset="-127"/>
                <a:cs typeface="Verdana" pitchFamily="34" charset="0"/>
              </a:rPr>
              <a:t>2</a:t>
            </a:r>
            <a:r>
              <a:rPr lang="pt-BR" altLang="ko-KR" sz="650" kern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Verdana" pitchFamily="34" charset="0"/>
                <a:ea typeface="굴림" charset="-127"/>
                <a:cs typeface="Verdana" pitchFamily="34" charset="0"/>
              </a:rPr>
              <a:t>Martins, Caroline de Oliveira. Ginástica laboral no escritório. 2ª ed. Jundiaí (SP): Fontoura (no prelo).</a:t>
            </a:r>
            <a:endParaRPr lang="pt-BR" sz="65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Imagem 7" descr="logo_pgl.png"/>
          <p:cNvPicPr>
            <a:picLocks noChangeAspect="1"/>
          </p:cNvPicPr>
          <p:nvPr/>
        </p:nvPicPr>
        <p:blipFill>
          <a:blip r:embed="rId3" cstate="print"/>
          <a:srcRect l="17133" t="35312" r="18072" b="16428"/>
          <a:stretch>
            <a:fillRect/>
          </a:stretch>
        </p:blipFill>
        <p:spPr>
          <a:xfrm>
            <a:off x="5868145" y="1340768"/>
            <a:ext cx="2808311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04664"/>
            <a:ext cx="8496944" cy="649288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PGL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UFPB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196752"/>
            <a:ext cx="8496944" cy="4968552"/>
          </a:xfrm>
        </p:spPr>
        <p:txBody>
          <a:bodyPr/>
          <a:lstStyle/>
          <a:p>
            <a:r>
              <a:rPr lang="pt-BR" sz="3200" dirty="0" smtClean="0"/>
              <a:t>Duração de 15 </a:t>
            </a:r>
            <a:r>
              <a:rPr lang="pt-BR" sz="3200" dirty="0" err="1" smtClean="0"/>
              <a:t>min</a:t>
            </a:r>
            <a:r>
              <a:rPr lang="pt-BR" sz="3200" dirty="0" smtClean="0"/>
              <a:t>;</a:t>
            </a:r>
          </a:p>
          <a:p>
            <a:pPr lvl="1">
              <a:buNone/>
            </a:pPr>
            <a:r>
              <a:rPr lang="pt-BR" sz="3200" dirty="0" smtClean="0"/>
              <a:t>.Objetivo</a:t>
            </a:r>
            <a:r>
              <a:rPr lang="pt-BR" sz="3200" baseline="30000" dirty="0" smtClean="0"/>
              <a:t>2</a:t>
            </a:r>
            <a:r>
              <a:rPr lang="pt-BR" sz="3200" dirty="0" smtClean="0"/>
              <a:t> = </a:t>
            </a:r>
            <a:r>
              <a:rPr lang="pt-BR" sz="3200" dirty="0" smtClean="0">
                <a:sym typeface="Wingdings"/>
              </a:rPr>
              <a:t></a:t>
            </a:r>
            <a:r>
              <a:rPr lang="pt-BR" sz="3200" dirty="0" err="1" smtClean="0"/>
              <a:t>distresse</a:t>
            </a:r>
            <a:r>
              <a:rPr lang="pt-BR" sz="3200" dirty="0" smtClean="0"/>
              <a:t> </a:t>
            </a:r>
            <a:r>
              <a:rPr lang="pt-BR" sz="3200" dirty="0" err="1" smtClean="0"/>
              <a:t>psicofisiológico</a:t>
            </a:r>
            <a:r>
              <a:rPr lang="pt-BR" sz="3200" dirty="0" smtClean="0"/>
              <a:t>: </a:t>
            </a:r>
          </a:p>
          <a:p>
            <a:pPr lvl="1">
              <a:buNone/>
            </a:pPr>
            <a:r>
              <a:rPr lang="pt-BR" sz="3200" dirty="0" smtClean="0"/>
              <a:t>  -</a:t>
            </a:r>
            <a:r>
              <a:rPr lang="pt-BR" sz="3200" dirty="0" err="1" smtClean="0"/>
              <a:t>distresse</a:t>
            </a:r>
            <a:r>
              <a:rPr lang="pt-BR" sz="3200" dirty="0" smtClean="0"/>
              <a:t> psicológico + </a:t>
            </a:r>
          </a:p>
          <a:p>
            <a:pPr lvl="1">
              <a:buNone/>
            </a:pPr>
            <a:r>
              <a:rPr lang="pt-BR" sz="3200" dirty="0" smtClean="0"/>
              <a:t>   </a:t>
            </a:r>
            <a:r>
              <a:rPr lang="pt-BR" sz="3200" dirty="0" err="1" smtClean="0"/>
              <a:t>distresse</a:t>
            </a:r>
            <a:r>
              <a:rPr lang="pt-BR" sz="3200" dirty="0" smtClean="0"/>
              <a:t> fisiológico   </a:t>
            </a:r>
          </a:p>
          <a:p>
            <a:pPr lvl="1">
              <a:buNone/>
            </a:pPr>
            <a:r>
              <a:rPr lang="pt-BR" sz="3200" dirty="0" smtClean="0"/>
              <a:t>   </a:t>
            </a:r>
            <a:r>
              <a:rPr lang="pt-BR" sz="3200" dirty="0" err="1" smtClean="0"/>
              <a:t>osteoneuromuscular</a:t>
            </a:r>
            <a:r>
              <a:rPr lang="pt-BR" sz="3200" dirty="0" smtClean="0">
                <a:sym typeface="Wingdings"/>
              </a:rPr>
              <a:t> </a:t>
            </a:r>
            <a:r>
              <a:rPr lang="pt-BR" sz="3200" dirty="0" smtClean="0"/>
              <a:t>pode </a:t>
            </a:r>
          </a:p>
          <a:p>
            <a:pPr lvl="1">
              <a:buNone/>
            </a:pPr>
            <a:r>
              <a:rPr lang="pt-BR" sz="3200" dirty="0" smtClean="0"/>
              <a:t>   contribuir para surgimento </a:t>
            </a:r>
          </a:p>
          <a:p>
            <a:pPr lvl="1">
              <a:buNone/>
            </a:pPr>
            <a:r>
              <a:rPr lang="pt-BR" sz="3200" dirty="0" smtClean="0"/>
              <a:t>   dos DORT/LER.</a:t>
            </a:r>
          </a:p>
          <a:p>
            <a:pPr>
              <a:buNone/>
            </a:pPr>
            <a:endParaRPr lang="pt-BR" sz="3200" dirty="0" smtClean="0"/>
          </a:p>
        </p:txBody>
      </p:sp>
      <p:sp>
        <p:nvSpPr>
          <p:cNvPr id="4" name="CaixaDeTexto 3"/>
          <p:cNvSpPr txBox="1"/>
          <p:nvPr/>
        </p:nvSpPr>
        <p:spPr>
          <a:xfrm>
            <a:off x="323528" y="6319953"/>
            <a:ext cx="5688632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650" kern="0" baseline="30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Verdana" pitchFamily="34" charset="0"/>
                <a:ea typeface="굴림" charset="-127"/>
                <a:cs typeface="Verdana" pitchFamily="34" charset="0"/>
              </a:rPr>
              <a:t>2</a:t>
            </a:r>
            <a:r>
              <a:rPr lang="pt-BR" altLang="ko-KR" sz="650" kern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Verdana" pitchFamily="34" charset="0"/>
                <a:ea typeface="굴림" charset="-127"/>
                <a:cs typeface="Verdana" pitchFamily="34" charset="0"/>
              </a:rPr>
              <a:t>Martins, Caroline de Oliveira. Ginástica laboral no escritório. 2ª ed. Jundiaí (SP): Fontoura (no prelo).</a:t>
            </a:r>
            <a:endParaRPr lang="pt-BR" sz="65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36" name="Diagrama 35"/>
          <p:cNvGraphicFramePr/>
          <p:nvPr/>
        </p:nvGraphicFramePr>
        <p:xfrm>
          <a:off x="6480720" y="3717032"/>
          <a:ext cx="2483768" cy="253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76672"/>
            <a:ext cx="8496944" cy="649288"/>
          </a:xfrm>
        </p:spPr>
        <p:txBody>
          <a:bodyPr/>
          <a:lstStyle/>
          <a:p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Ginástica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Laboral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uk-UA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2153" y="1268760"/>
            <a:ext cx="8496944" cy="5040560"/>
          </a:xfrm>
        </p:spPr>
        <p:txBody>
          <a:bodyPr/>
          <a:lstStyle/>
          <a:p>
            <a:r>
              <a:rPr lang="pt-BR" sz="3200" dirty="0" smtClean="0"/>
              <a:t>Composta</a:t>
            </a:r>
            <a:r>
              <a:rPr lang="pt-BR" sz="3200" baseline="30000" dirty="0" smtClean="0"/>
              <a:t>2</a:t>
            </a:r>
            <a:r>
              <a:rPr lang="pt-BR" sz="3200" dirty="0" smtClean="0"/>
              <a:t> por:</a:t>
            </a:r>
          </a:p>
          <a:p>
            <a:pPr marL="446088" lvl="2" indent="-84138">
              <a:buNone/>
            </a:pPr>
            <a:r>
              <a:rPr lang="pt-BR" sz="3200" dirty="0" smtClean="0"/>
              <a:t>.Exercícios de alongamento,</a:t>
            </a:r>
          </a:p>
          <a:p>
            <a:pPr marL="446088" lvl="2" indent="-84138">
              <a:buNone/>
            </a:pPr>
            <a:r>
              <a:rPr lang="pt-BR" sz="3200" dirty="0" smtClean="0"/>
              <a:t>.Exercícios respiratórios, </a:t>
            </a:r>
          </a:p>
          <a:p>
            <a:pPr marL="446088" lvl="2" indent="-84138">
              <a:buNone/>
            </a:pPr>
            <a:r>
              <a:rPr lang="pt-BR" sz="3200" dirty="0" smtClean="0"/>
              <a:t>.Atividades lúdicas,</a:t>
            </a:r>
          </a:p>
          <a:p>
            <a:pPr marL="446088" lvl="2" indent="-84138">
              <a:buNone/>
            </a:pPr>
            <a:r>
              <a:rPr lang="pt-BR" sz="3200" dirty="0" smtClean="0"/>
              <a:t>.Técnicas de relaxamento,</a:t>
            </a:r>
          </a:p>
          <a:p>
            <a:pPr marL="446088" lvl="2" indent="-84138">
              <a:buNone/>
            </a:pPr>
            <a:r>
              <a:rPr lang="pt-BR" sz="3200" dirty="0" smtClean="0"/>
              <a:t>.Massagens.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23528" y="6319953"/>
            <a:ext cx="5688632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650" kern="0" baseline="30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Verdana" pitchFamily="34" charset="0"/>
                <a:ea typeface="굴림" charset="-127"/>
                <a:cs typeface="Verdana" pitchFamily="34" charset="0"/>
              </a:rPr>
              <a:t>2</a:t>
            </a:r>
            <a:r>
              <a:rPr lang="pt-BR" altLang="ko-KR" sz="650" kern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Verdana" pitchFamily="34" charset="0"/>
                <a:ea typeface="굴림" charset="-127"/>
                <a:cs typeface="Verdana" pitchFamily="34" charset="0"/>
              </a:rPr>
              <a:t>Martins, Caroline de Oliveira. Ginástica laboral no escritório. 2ª ed. Jundiaí (SP): Fontoura (no prelo).</a:t>
            </a:r>
            <a:endParaRPr lang="pt-BR" sz="65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Imagem 7" descr="logo_pgl.png"/>
          <p:cNvPicPr>
            <a:picLocks noChangeAspect="1"/>
          </p:cNvPicPr>
          <p:nvPr/>
        </p:nvPicPr>
        <p:blipFill>
          <a:blip r:embed="rId3" cstate="print"/>
          <a:srcRect l="17133" t="35312" r="18072" b="16428"/>
          <a:stretch>
            <a:fillRect/>
          </a:stretch>
        </p:blipFill>
        <p:spPr>
          <a:xfrm>
            <a:off x="3275856" y="4509120"/>
            <a:ext cx="5400598" cy="18002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 rot="18581489">
            <a:off x="5098587" y="1698388"/>
            <a:ext cx="4647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Acesse </a:t>
            </a:r>
            <a:r>
              <a:rPr lang="pt-BR" dirty="0" smtClean="0">
                <a:hlinkClick r:id="rId4"/>
              </a:rPr>
              <a:t>http</a:t>
            </a:r>
            <a:r>
              <a:rPr lang="pt-BR" dirty="0" smtClean="0">
                <a:hlinkClick r:id="rId4"/>
              </a:rPr>
              <a:t>://ginasticalaboral.yolasite.com</a:t>
            </a:r>
            <a:r>
              <a:rPr lang="pt-BR" dirty="0" smtClean="0">
                <a:hlinkClick r:id="rId4"/>
              </a:rPr>
              <a:t>/</a:t>
            </a:r>
            <a:r>
              <a:rPr lang="pt-BR" dirty="0" smtClean="0"/>
              <a:t>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028" descr="C:\My Documents\Desenhos\desempenhotrabalh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5950" y="50800"/>
            <a:ext cx="6781800" cy="6769100"/>
          </a:xfrm>
          <a:prstGeom prst="rect">
            <a:avLst/>
          </a:prstGeom>
          <a:noFill/>
          <a:ln w="9525">
            <a:solidFill>
              <a:srgbClr val="A25100"/>
            </a:solidFill>
            <a:miter lim="800000"/>
            <a:headEnd/>
            <a:tailEnd/>
          </a:ln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76672"/>
            <a:ext cx="7343775" cy="649288"/>
          </a:xfrm>
        </p:spPr>
        <p:txBody>
          <a:bodyPr/>
          <a:lstStyle/>
          <a:p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Ergonomia</a:t>
            </a:r>
            <a:endParaRPr lang="uk-UA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 rot="5400000">
            <a:off x="5309874" y="3336668"/>
            <a:ext cx="685800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600" dirty="0" smtClean="0">
                <a:solidFill>
                  <a:schemeClr val="bg1"/>
                </a:solidFill>
              </a:rPr>
              <a:t>http://www.iplay.com.br/Imagens/Divertidas/?Estamos_a_0_</a:t>
            </a:r>
            <a:r>
              <a:rPr lang="pt-BR" sz="600" dirty="0" err="1" smtClean="0">
                <a:solidFill>
                  <a:schemeClr val="bg1"/>
                </a:solidFill>
              </a:rPr>
              <a:t>dias_sem_levar_esporro_</a:t>
            </a:r>
            <a:r>
              <a:rPr lang="pt-BR" sz="600" dirty="0" smtClean="0">
                <a:solidFill>
                  <a:schemeClr val="bg1"/>
                </a:solidFill>
              </a:rPr>
              <a:t>(bronca)._Nosso_recorde_e_de_4_dias...+8573&amp;Grupo=10</a:t>
            </a:r>
            <a:endParaRPr lang="pt-BR" sz="600" dirty="0">
              <a:solidFill>
                <a:schemeClr val="bg1"/>
              </a:solidFill>
            </a:endParaRPr>
          </a:p>
        </p:txBody>
      </p:sp>
      <p:pic>
        <p:nvPicPr>
          <p:cNvPr id="19" name="Imagem 18" descr="hitler.jpg"/>
          <p:cNvPicPr>
            <a:picLocks noChangeAspect="1"/>
          </p:cNvPicPr>
          <p:nvPr/>
        </p:nvPicPr>
        <p:blipFill>
          <a:blip r:embed="rId4" cstate="print"/>
          <a:srcRect r="478" b="696"/>
          <a:stretch>
            <a:fillRect/>
          </a:stretch>
        </p:blipFill>
        <p:spPr>
          <a:xfrm>
            <a:off x="323528" y="3846909"/>
            <a:ext cx="2419188" cy="29950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04664"/>
            <a:ext cx="7343775" cy="649288"/>
          </a:xfrm>
        </p:spPr>
        <p:txBody>
          <a:bodyPr/>
          <a:lstStyle/>
          <a:p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Consciência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ergonômica</a:t>
            </a:r>
            <a:endParaRPr lang="uk-UA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91490" name="Picture 2" descr="[carpal_tunnel_surgery_1.jpg]"/>
          <p:cNvPicPr>
            <a:picLocks noChangeAspect="1" noChangeArrowheads="1"/>
          </p:cNvPicPr>
          <p:nvPr/>
        </p:nvPicPr>
        <p:blipFill>
          <a:blip r:embed="rId3" cstate="print"/>
          <a:srcRect l="6125" t="7848" b="16404"/>
          <a:stretch>
            <a:fillRect/>
          </a:stretch>
        </p:blipFill>
        <p:spPr bwMode="auto">
          <a:xfrm>
            <a:off x="323528" y="1124744"/>
            <a:ext cx="6062414" cy="3672408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</p:pic>
      <p:pic>
        <p:nvPicPr>
          <p:cNvPr id="191492" name="Picture 4" descr="[carpal_tunnel_surgery_3.jpg]"/>
          <p:cNvPicPr>
            <a:picLocks noChangeAspect="1" noChangeArrowheads="1"/>
          </p:cNvPicPr>
          <p:nvPr/>
        </p:nvPicPr>
        <p:blipFill>
          <a:blip r:embed="rId4" cstate="print"/>
          <a:srcRect l="7805" t="10397" r="20833" b="7915"/>
          <a:stretch>
            <a:fillRect/>
          </a:stretch>
        </p:blipFill>
        <p:spPr bwMode="auto">
          <a:xfrm>
            <a:off x="6042288" y="3711699"/>
            <a:ext cx="3100124" cy="2664169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</p:pic>
      <p:sp>
        <p:nvSpPr>
          <p:cNvPr id="6" name="Retângulo 5"/>
          <p:cNvSpPr/>
          <p:nvPr/>
        </p:nvSpPr>
        <p:spPr>
          <a:xfrm flipV="1">
            <a:off x="233978" y="1124744"/>
            <a:ext cx="276999" cy="3672408"/>
          </a:xfrm>
          <a:prstGeom prst="rect">
            <a:avLst/>
          </a:prstGeom>
        </p:spPr>
        <p:txBody>
          <a:bodyPr vert="vert" wrap="square">
            <a:spAutoFit/>
          </a:bodyPr>
          <a:lstStyle/>
          <a:p>
            <a:pPr algn="ctr"/>
            <a:r>
              <a:rPr lang="pt-BR" sz="600" dirty="0" smtClean="0">
                <a:solidFill>
                  <a:schemeClr val="bg1"/>
                </a:solidFill>
              </a:rPr>
              <a:t>http://mustreadfiles.blogspot.com/2008/08/correct-postures-and-exercises-for.html</a:t>
            </a:r>
            <a:endParaRPr lang="pt-BR" sz="600" dirty="0">
              <a:solidFill>
                <a:schemeClr val="bg1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6360325" y="1401006"/>
            <a:ext cx="24727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Prevenir é melhor do que remediar!</a:t>
            </a:r>
            <a:endPara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23528" y="4819647"/>
            <a:ext cx="56886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VOCÊ</a:t>
            </a:r>
            <a:r>
              <a:rPr lang="pt-B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é o maior responsável por sua saúde e segurança.</a:t>
            </a:r>
            <a:endPara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04664"/>
            <a:ext cx="7343775" cy="649288"/>
          </a:xfrm>
        </p:spPr>
        <p:txBody>
          <a:bodyPr/>
          <a:lstStyle/>
          <a:p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Ergonomia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no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escritório</a:t>
            </a:r>
            <a:endParaRPr lang="uk-UA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23528" y="1340768"/>
            <a:ext cx="8496944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16000" marR="0" lvl="0" indent="-1778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ts val="700"/>
              </a:spcAft>
              <a:buClrTx/>
              <a:buSzPct val="60000"/>
              <a:buFontTx/>
              <a:buChar char="•"/>
              <a:tabLst/>
              <a:defRPr/>
            </a:pPr>
            <a:r>
              <a:rPr kumimoji="0" lang="pt-BR" altLang="ko-KR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굴림" charset="-127"/>
                <a:cs typeface="Verdana" pitchFamily="34" charset="0"/>
              </a:rPr>
              <a:t>Cefaleia</a:t>
            </a:r>
            <a:r>
              <a:rPr kumimoji="0" lang="pt-BR" altLang="ko-K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굴림" charset="-127"/>
                <a:cs typeface="Verdana" pitchFamily="34" charset="0"/>
              </a:rPr>
              <a:t> tensional </a:t>
            </a:r>
            <a:r>
              <a:rPr kumimoji="0" lang="pt-BR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굴림" charset="-127"/>
                <a:cs typeface="Verdana" pitchFamily="34" charset="0"/>
              </a:rPr>
              <a:t>(</a:t>
            </a:r>
            <a:r>
              <a:rPr kumimoji="0" lang="pt-BR" altLang="ko-KR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굴림" charset="-127"/>
                <a:cs typeface="Verdana" pitchFamily="34" charset="0"/>
              </a:rPr>
              <a:t>Aurora</a:t>
            </a:r>
            <a:r>
              <a:rPr kumimoji="0" lang="pt-BR" altLang="ko-KR" sz="2000" b="0" i="1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굴림" charset="-127"/>
                <a:cs typeface="Verdana" pitchFamily="34" charset="0"/>
              </a:rPr>
              <a:t> </a:t>
            </a:r>
            <a:r>
              <a:rPr kumimoji="0" lang="pt-BR" altLang="ko-KR" sz="2000" b="0" i="1" u="none" strike="noStrike" kern="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굴림" charset="-127"/>
                <a:cs typeface="Verdana" pitchFamily="34" charset="0"/>
              </a:rPr>
              <a:t>Health</a:t>
            </a:r>
            <a:r>
              <a:rPr kumimoji="0" lang="pt-BR" altLang="ko-KR" sz="2000" b="0" i="1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굴림" charset="-127"/>
                <a:cs typeface="Verdana" pitchFamily="34" charset="0"/>
              </a:rPr>
              <a:t> Care</a:t>
            </a:r>
            <a:r>
              <a:rPr kumimoji="0" lang="pt-BR" altLang="ko-KR" sz="20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굴림" charset="-127"/>
                <a:cs typeface="Verdana" pitchFamily="34" charset="0"/>
              </a:rPr>
              <a:t>1</a:t>
            </a:r>
            <a:r>
              <a:rPr kumimoji="0" lang="pt-BR" altLang="ko-KR" sz="20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굴림" charset="-127"/>
                <a:cs typeface="Verdana" pitchFamily="34" charset="0"/>
              </a:rPr>
              <a:t>)</a:t>
            </a:r>
            <a:r>
              <a:rPr kumimoji="0" lang="pt-BR" altLang="ko-K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굴림" charset="-127"/>
                <a:cs typeface="Verdana" pitchFamily="34" charset="0"/>
              </a:rPr>
              <a:t>: </a:t>
            </a:r>
          </a:p>
          <a:p>
            <a:pPr marL="216000" marR="0" lvl="0" indent="-1778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ts val="700"/>
              </a:spcAft>
              <a:buClrTx/>
              <a:buSzPct val="60000"/>
              <a:tabLst/>
              <a:defRPr/>
            </a:pPr>
            <a:r>
              <a:rPr lang="pt-BR" altLang="ko-KR" sz="3200" kern="0" dirty="0" smtClean="0">
                <a:solidFill>
                  <a:schemeClr val="bg1"/>
                </a:solidFill>
                <a:latin typeface="Verdana" pitchFamily="34" charset="0"/>
                <a:ea typeface="굴림" charset="-127"/>
                <a:cs typeface="Verdana" pitchFamily="34" charset="0"/>
              </a:rPr>
              <a:t>.</a:t>
            </a:r>
            <a:r>
              <a:rPr kumimoji="0" lang="pt-BR" altLang="ko-K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굴림" charset="-127"/>
                <a:cs typeface="Verdana" pitchFamily="34" charset="0"/>
              </a:rPr>
              <a:t>associada com </a:t>
            </a:r>
            <a:r>
              <a:rPr kumimoji="0" lang="pt-BR" altLang="ko-KR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굴림" charset="-127"/>
                <a:cs typeface="Verdana" pitchFamily="34" charset="0"/>
              </a:rPr>
              <a:t>distresse</a:t>
            </a:r>
            <a:r>
              <a:rPr kumimoji="0" lang="pt-BR" altLang="ko-K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굴림" charset="-127"/>
                <a:cs typeface="Verdana" pitchFamily="34" charset="0"/>
              </a:rPr>
              <a:t> </a:t>
            </a:r>
            <a:r>
              <a:rPr lang="pt-BR" altLang="ko-KR" sz="3200" kern="0" dirty="0" smtClean="0">
                <a:solidFill>
                  <a:schemeClr val="bg1"/>
                </a:solidFill>
                <a:latin typeface="Verdana" pitchFamily="34" charset="0"/>
                <a:ea typeface="굴림" charset="-127"/>
                <a:cs typeface="Verdana" pitchFamily="34" charset="0"/>
              </a:rPr>
              <a:t>(</a:t>
            </a:r>
            <a:r>
              <a:rPr kumimoji="0" lang="pt-BR" altLang="ko-K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굴림" charset="-127"/>
                <a:cs typeface="Verdana" pitchFamily="34" charset="0"/>
              </a:rPr>
              <a:t>estresse negativo) e contração muscular excessiva;</a:t>
            </a:r>
          </a:p>
          <a:p>
            <a:pPr marL="216000" marR="0" lvl="0" indent="-1778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ts val="700"/>
              </a:spcAft>
              <a:buClrTx/>
              <a:buSzPct val="60000"/>
              <a:tabLst/>
              <a:defRPr/>
            </a:pPr>
            <a:r>
              <a:rPr kumimoji="0" lang="pt-BR" altLang="ko-KR" sz="32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굴림" charset="-127"/>
                <a:cs typeface="Verdana" pitchFamily="34" charset="0"/>
              </a:rPr>
              <a:t>.aguda ou crônica;</a:t>
            </a:r>
          </a:p>
          <a:p>
            <a:pPr marL="216000" marR="0" lvl="0" indent="-1778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ts val="700"/>
              </a:spcAft>
              <a:buClrTx/>
              <a:buSzPct val="60000"/>
              <a:tabLst/>
              <a:defRPr/>
            </a:pPr>
            <a:r>
              <a:rPr lang="pt-BR" altLang="ko-KR" sz="3200" kern="0" dirty="0" smtClean="0">
                <a:solidFill>
                  <a:schemeClr val="bg1"/>
                </a:solidFill>
                <a:latin typeface="Verdana" pitchFamily="34" charset="0"/>
                <a:ea typeface="굴림" charset="-127"/>
                <a:cs typeface="Verdana" pitchFamily="34" charset="0"/>
              </a:rPr>
              <a:t>.possíveis áreas de dor: </a:t>
            </a:r>
          </a:p>
          <a:p>
            <a:pPr marL="216000" marR="0" lvl="0" indent="-1778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ts val="700"/>
              </a:spcAft>
              <a:buClrTx/>
              <a:buSzPct val="60000"/>
              <a:tabLst/>
              <a:defRPr/>
            </a:pPr>
            <a:r>
              <a:rPr lang="pt-BR" altLang="ko-KR" sz="3200" kern="0" dirty="0" smtClean="0">
                <a:solidFill>
                  <a:schemeClr val="bg1"/>
                </a:solidFill>
                <a:latin typeface="Verdana" pitchFamily="34" charset="0"/>
                <a:ea typeface="굴림" charset="-127"/>
                <a:cs typeface="Verdana" pitchFamily="34" charset="0"/>
              </a:rPr>
              <a:t>‘parte superior’ das costas,</a:t>
            </a:r>
          </a:p>
          <a:p>
            <a:pPr marL="216000" marR="0" lvl="0" indent="-1778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ts val="700"/>
              </a:spcAft>
              <a:buClrTx/>
              <a:buSzPct val="60000"/>
              <a:tabLst/>
              <a:defRPr/>
            </a:pPr>
            <a:r>
              <a:rPr kumimoji="0" lang="pt-BR" altLang="ko-KR" sz="32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굴림" charset="-127"/>
                <a:cs typeface="Verdana" pitchFamily="34" charset="0"/>
              </a:rPr>
              <a:t>pescoço, nuca, testa,região</a:t>
            </a:r>
          </a:p>
          <a:p>
            <a:pPr marL="216000" marR="0" lvl="0" indent="-1778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ts val="700"/>
              </a:spcAft>
              <a:buClrTx/>
              <a:buSzPct val="60000"/>
              <a:tabLst/>
              <a:defRPr/>
            </a:pPr>
            <a:r>
              <a:rPr kumimoji="0" lang="pt-BR" altLang="ko-KR" sz="32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굴림" charset="-127"/>
                <a:cs typeface="Verdana" pitchFamily="34" charset="0"/>
              </a:rPr>
              <a:t>das orelhas e mandíbula.</a:t>
            </a:r>
          </a:p>
          <a:p>
            <a:pPr marL="216000" marR="0" lvl="0" indent="-1778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ts val="700"/>
              </a:spcAft>
              <a:buClrTx/>
              <a:buSzPct val="60000"/>
              <a:tabLst/>
              <a:defRPr/>
            </a:pPr>
            <a:endParaRPr kumimoji="0" lang="pt-BR" altLang="ko-KR" sz="3200" b="0" i="0" u="none" strike="noStrike" kern="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ea typeface="굴림" charset="-127"/>
              <a:cs typeface="Verdana" pitchFamily="34" charset="0"/>
            </a:endParaRPr>
          </a:p>
          <a:p>
            <a:pPr marL="216000" marR="0" lvl="0" indent="-1778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ts val="700"/>
              </a:spcAft>
              <a:buClrTx/>
              <a:buSzPct val="60000"/>
              <a:tabLst/>
              <a:defRPr/>
            </a:pPr>
            <a:r>
              <a:rPr kumimoji="0" lang="pt-BR" altLang="ko-K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굴림" charset="-127"/>
                <a:cs typeface="Verdana" pitchFamily="34" charset="0"/>
              </a:rPr>
              <a:t> </a:t>
            </a:r>
          </a:p>
          <a:p>
            <a:pPr marL="177800" marR="0" lvl="0" indent="-1778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tabLst/>
              <a:defRPr/>
            </a:pPr>
            <a:endParaRPr kumimoji="0" lang="uk-UA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Imagem 3" descr="cefaleiatensional_aurorahealthcareorg.jpg"/>
          <p:cNvPicPr>
            <a:picLocks noChangeAspect="1"/>
          </p:cNvPicPr>
          <p:nvPr/>
        </p:nvPicPr>
        <p:blipFill>
          <a:blip r:embed="rId3" cstate="print"/>
          <a:srcRect l="40603" r="10093"/>
          <a:stretch>
            <a:fillRect/>
          </a:stretch>
        </p:blipFill>
        <p:spPr>
          <a:xfrm>
            <a:off x="6214227" y="2987427"/>
            <a:ext cx="2448272" cy="3238500"/>
          </a:xfrm>
          <a:prstGeom prst="rect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</p:pic>
      <p:sp>
        <p:nvSpPr>
          <p:cNvPr id="5" name="Retângulo 4"/>
          <p:cNvSpPr/>
          <p:nvPr/>
        </p:nvSpPr>
        <p:spPr>
          <a:xfrm rot="5400000">
            <a:off x="7089173" y="4486966"/>
            <a:ext cx="3312370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00" dirty="0" smtClean="0">
                <a:solidFill>
                  <a:schemeClr val="bg1"/>
                </a:solidFill>
              </a:rPr>
              <a:t>http://www.aurorahealthcare.org/yourhealth/healthgate/getcontent.asp?</a:t>
            </a:r>
            <a:r>
              <a:rPr lang="pt-BR" sz="500" dirty="0" err="1" smtClean="0">
                <a:solidFill>
                  <a:schemeClr val="bg1"/>
                </a:solidFill>
              </a:rPr>
              <a:t>URLhealthgate</a:t>
            </a:r>
            <a:r>
              <a:rPr lang="pt-BR" sz="500" dirty="0" smtClean="0">
                <a:solidFill>
                  <a:schemeClr val="bg1"/>
                </a:solidFill>
              </a:rPr>
              <a:t>=%2211515.</a:t>
            </a:r>
            <a:r>
              <a:rPr lang="pt-BR" sz="500" dirty="0" err="1" smtClean="0">
                <a:solidFill>
                  <a:schemeClr val="bg1"/>
                </a:solidFill>
              </a:rPr>
              <a:t>html</a:t>
            </a:r>
            <a:r>
              <a:rPr lang="pt-BR" sz="500" dirty="0" smtClean="0">
                <a:solidFill>
                  <a:schemeClr val="bg1"/>
                </a:solidFill>
              </a:rPr>
              <a:t>%22</a:t>
            </a:r>
            <a:endParaRPr lang="pt-BR" sz="500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51520" y="6340678"/>
            <a:ext cx="8496944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650" kern="0" baseline="30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Verdana" pitchFamily="34" charset="0"/>
                <a:ea typeface="굴림" charset="-127"/>
                <a:cs typeface="Verdana" pitchFamily="34" charset="0"/>
              </a:rPr>
              <a:t>1</a:t>
            </a:r>
            <a:r>
              <a:rPr lang="pt-BR" altLang="ko-KR" sz="650" kern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Verdana" pitchFamily="34" charset="0"/>
                <a:ea typeface="굴림" charset="-127"/>
                <a:cs typeface="Verdana" pitchFamily="34" charset="0"/>
              </a:rPr>
              <a:t>Aurora </a:t>
            </a:r>
            <a:r>
              <a:rPr lang="pt-BR" altLang="ko-KR" sz="650" kern="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Verdana" pitchFamily="34" charset="0"/>
                <a:ea typeface="굴림" charset="-127"/>
                <a:cs typeface="Verdana" pitchFamily="34" charset="0"/>
              </a:rPr>
              <a:t>Health</a:t>
            </a:r>
            <a:r>
              <a:rPr lang="pt-BR" altLang="ko-KR" sz="650" kern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Verdana" pitchFamily="34" charset="0"/>
                <a:ea typeface="굴림" charset="-127"/>
                <a:cs typeface="Verdana" pitchFamily="34" charset="0"/>
              </a:rPr>
              <a:t> </a:t>
            </a:r>
            <a:r>
              <a:rPr lang="pt-BR" altLang="ko-KR" sz="650" kern="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Verdana" pitchFamily="34" charset="0"/>
                <a:ea typeface="굴림" charset="-127"/>
                <a:cs typeface="Verdana" pitchFamily="34" charset="0"/>
              </a:rPr>
              <a:t>Care</a:t>
            </a:r>
            <a:r>
              <a:rPr lang="pt-BR" altLang="ko-KR" sz="650" kern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Verdana" pitchFamily="34" charset="0"/>
                <a:ea typeface="굴림" charset="-127"/>
                <a:cs typeface="Verdana" pitchFamily="34" charset="0"/>
              </a:rPr>
              <a:t>. </a:t>
            </a:r>
            <a:r>
              <a:rPr lang="pt-BR" altLang="ko-KR" sz="650" kern="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Verdana" pitchFamily="34" charset="0"/>
                <a:ea typeface="굴림" charset="-127"/>
                <a:cs typeface="Verdana" pitchFamily="34" charset="0"/>
              </a:rPr>
              <a:t>Health</a:t>
            </a:r>
            <a:r>
              <a:rPr lang="pt-BR" altLang="ko-KR" sz="650" kern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Verdana" pitchFamily="34" charset="0"/>
                <a:ea typeface="굴림" charset="-127"/>
                <a:cs typeface="Verdana" pitchFamily="34" charset="0"/>
              </a:rPr>
              <a:t> </a:t>
            </a:r>
            <a:r>
              <a:rPr lang="pt-BR" altLang="ko-KR" sz="650" kern="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Verdana" pitchFamily="34" charset="0"/>
                <a:ea typeface="굴림" charset="-127"/>
                <a:cs typeface="Verdana" pitchFamily="34" charset="0"/>
              </a:rPr>
              <a:t>information</a:t>
            </a:r>
            <a:r>
              <a:rPr lang="pt-BR" altLang="ko-KR" sz="650" kern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Verdana" pitchFamily="34" charset="0"/>
                <a:ea typeface="굴림" charset="-127"/>
                <a:cs typeface="Verdana" pitchFamily="34" charset="0"/>
              </a:rPr>
              <a:t>. </a:t>
            </a:r>
            <a:r>
              <a:rPr lang="pt-BR" altLang="ko-KR" sz="650" kern="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Verdana" pitchFamily="34" charset="0"/>
                <a:ea typeface="굴림" charset="-127"/>
                <a:cs typeface="Verdana" pitchFamily="34" charset="0"/>
              </a:rPr>
              <a:t>Tension</a:t>
            </a:r>
            <a:r>
              <a:rPr lang="pt-BR" altLang="ko-KR" sz="650" kern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Verdana" pitchFamily="34" charset="0"/>
                <a:ea typeface="굴림" charset="-127"/>
                <a:cs typeface="Verdana" pitchFamily="34" charset="0"/>
              </a:rPr>
              <a:t> </a:t>
            </a:r>
            <a:r>
              <a:rPr lang="pt-BR" altLang="ko-KR" sz="650" kern="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Verdana" pitchFamily="34" charset="0"/>
                <a:ea typeface="굴림" charset="-127"/>
                <a:cs typeface="Verdana" pitchFamily="34" charset="0"/>
              </a:rPr>
              <a:t>headache</a:t>
            </a:r>
            <a:r>
              <a:rPr lang="pt-BR" altLang="ko-KR" sz="650" kern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Verdana" pitchFamily="34" charset="0"/>
                <a:ea typeface="굴림" charset="-127"/>
                <a:cs typeface="Verdana" pitchFamily="34" charset="0"/>
              </a:rPr>
              <a:t>. Disponível em: </a:t>
            </a:r>
            <a:r>
              <a:rPr lang="pt-BR" sz="65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http://www.aurorahealthcare.org/yourhealth/healthgate/getcontent.asp?</a:t>
            </a:r>
            <a:r>
              <a:rPr lang="pt-BR" sz="65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URLhealthgate</a:t>
            </a:r>
            <a:r>
              <a:rPr lang="pt-BR" sz="65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=%2211515.</a:t>
            </a:r>
            <a:r>
              <a:rPr lang="pt-BR" sz="65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html</a:t>
            </a:r>
            <a:r>
              <a:rPr lang="pt-BR" sz="65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%22. Acesso em 19 out 2010.</a:t>
            </a:r>
            <a:endParaRPr lang="pt-BR" sz="65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76672"/>
            <a:ext cx="7343775" cy="649288"/>
          </a:xfrm>
        </p:spPr>
        <p:txBody>
          <a:bodyPr/>
          <a:lstStyle/>
          <a:p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Ergonomia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no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escritório</a:t>
            </a:r>
            <a:endParaRPr lang="uk-UA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340768"/>
            <a:ext cx="8496944" cy="5040560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pt-BR" altLang="ko-KR" sz="3200" dirty="0" smtClean="0">
                <a:latin typeface="Verdana" pitchFamily="34" charset="0"/>
                <a:ea typeface="굴림" charset="-127"/>
              </a:rPr>
              <a:t>Posto de trabalho: personalize/individualize ao máximo!</a:t>
            </a:r>
          </a:p>
          <a:p>
            <a:pPr marL="450850" lvl="1" indent="-273050">
              <a:lnSpc>
                <a:spcPct val="80000"/>
              </a:lnSpc>
              <a:spcAft>
                <a:spcPts val="600"/>
              </a:spcAft>
              <a:buNone/>
            </a:pPr>
            <a:r>
              <a:rPr lang="pt-BR" altLang="ko-KR" sz="3200" dirty="0" smtClean="0">
                <a:latin typeface="Verdana" pitchFamily="34" charset="0"/>
                <a:ea typeface="굴림" charset="-127"/>
              </a:rPr>
              <a:t>.Disponibilize itens de acordo com  </a:t>
            </a:r>
            <a:r>
              <a:rPr lang="pt-BR" altLang="ko-KR" sz="3200" dirty="0" err="1" smtClean="0">
                <a:latin typeface="Verdana" pitchFamily="34" charset="0"/>
                <a:ea typeface="굴림" charset="-127"/>
              </a:rPr>
              <a:t>frequência</a:t>
            </a:r>
            <a:r>
              <a:rPr lang="pt-BR" altLang="ko-KR" sz="3200" dirty="0" smtClean="0">
                <a:latin typeface="Verdana" pitchFamily="34" charset="0"/>
                <a:ea typeface="굴림" charset="-127"/>
              </a:rPr>
              <a:t> que os acessa:</a:t>
            </a:r>
          </a:p>
          <a:p>
            <a:pPr marL="177800" indent="-177800">
              <a:lnSpc>
                <a:spcPct val="80000"/>
              </a:lnSpc>
              <a:buSzPct val="60000"/>
            </a:pPr>
            <a:endParaRPr lang="uk-UA" sz="2000" dirty="0"/>
          </a:p>
        </p:txBody>
      </p:sp>
      <p:pic>
        <p:nvPicPr>
          <p:cNvPr id="7" name="Imagem 6" descr="B_0208_Ergonomics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0568" y="3177351"/>
            <a:ext cx="4286250" cy="3057525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 rot="5400000">
            <a:off x="7251643" y="4629090"/>
            <a:ext cx="2987823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600" dirty="0" smtClean="0">
                <a:solidFill>
                  <a:schemeClr val="bg1"/>
                </a:solidFill>
              </a:rPr>
              <a:t>http://www.buildings.com/ArticleDetails/tabid/3321/ArticleID/5654/Default.</a:t>
            </a:r>
            <a:r>
              <a:rPr lang="pt-BR" sz="600" dirty="0" err="1" smtClean="0">
                <a:solidFill>
                  <a:schemeClr val="bg1"/>
                </a:solidFill>
              </a:rPr>
              <a:t>aspx</a:t>
            </a:r>
            <a:endParaRPr lang="pt-BR" sz="600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868144" y="3989997"/>
            <a:ext cx="1311002" cy="246221"/>
          </a:xfrm>
          <a:prstGeom prst="rect">
            <a:avLst/>
          </a:prstGeom>
          <a:solidFill>
            <a:srgbClr val="CC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smtClean="0">
                <a:solidFill>
                  <a:schemeClr val="bg1"/>
                </a:solidFill>
              </a:rPr>
              <a:t>Acesso ocasional</a:t>
            </a:r>
            <a:endParaRPr lang="pt-BR" sz="1000" b="1" dirty="0">
              <a:solidFill>
                <a:schemeClr val="bg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156176" y="4515306"/>
            <a:ext cx="864095" cy="246221"/>
          </a:xfrm>
          <a:prstGeom prst="rect">
            <a:avLst/>
          </a:prstGeom>
          <a:solidFill>
            <a:srgbClr val="F65050"/>
          </a:solidFill>
        </p:spPr>
        <p:txBody>
          <a:bodyPr wrap="square" rtlCol="0">
            <a:spAutoFit/>
          </a:bodyPr>
          <a:lstStyle/>
          <a:p>
            <a:pPr algn="ctr"/>
            <a:endParaRPr lang="pt-BR" sz="1000" b="1" dirty="0">
              <a:solidFill>
                <a:schemeClr val="bg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930628" y="4526453"/>
            <a:ext cx="12961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smtClean="0">
                <a:solidFill>
                  <a:schemeClr val="bg1"/>
                </a:solidFill>
              </a:rPr>
              <a:t>Acesso frequente</a:t>
            </a:r>
            <a:endParaRPr lang="pt-BR" sz="1000" b="1" dirty="0">
              <a:solidFill>
                <a:schemeClr val="bg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868144" y="3507194"/>
            <a:ext cx="1368152" cy="246221"/>
          </a:xfrm>
          <a:prstGeom prst="rect">
            <a:avLst/>
          </a:prstGeom>
          <a:solidFill>
            <a:srgbClr val="CC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smtClean="0">
                <a:solidFill>
                  <a:schemeClr val="bg1"/>
                </a:solidFill>
              </a:rPr>
              <a:t>Acesso raro</a:t>
            </a:r>
            <a:endParaRPr lang="pt-BR" sz="1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04664"/>
            <a:ext cx="7343775" cy="649288"/>
          </a:xfrm>
        </p:spPr>
        <p:txBody>
          <a:bodyPr/>
          <a:lstStyle/>
          <a:p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Ergonomia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no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escritório</a:t>
            </a:r>
            <a:endParaRPr lang="uk-UA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6851" name="Picture 3" descr="computador"/>
          <p:cNvPicPr>
            <a:picLocks noChangeAspect="1" noChangeArrowheads="1"/>
          </p:cNvPicPr>
          <p:nvPr/>
        </p:nvPicPr>
        <p:blipFill>
          <a:blip r:embed="rId3" cstate="print"/>
          <a:srcRect l="4488" r="3582"/>
          <a:stretch>
            <a:fillRect/>
          </a:stretch>
        </p:blipFill>
        <p:spPr bwMode="auto">
          <a:xfrm>
            <a:off x="3059832" y="1052736"/>
            <a:ext cx="5544616" cy="5400600"/>
          </a:xfrm>
          <a:prstGeom prst="rect">
            <a:avLst/>
          </a:prstGeom>
          <a:noFill/>
          <a:ln w="9525">
            <a:solidFill>
              <a:schemeClr val="accent6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sp>
        <p:nvSpPr>
          <p:cNvPr id="15" name="Retângulo 14"/>
          <p:cNvSpPr/>
          <p:nvPr/>
        </p:nvSpPr>
        <p:spPr>
          <a:xfrm>
            <a:off x="3700729" y="2897386"/>
            <a:ext cx="1008112" cy="3155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3707904" y="287833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UFPB</a:t>
            </a:r>
            <a:endParaRPr lang="pt-BR" b="1" dirty="0"/>
          </a:p>
        </p:txBody>
      </p:sp>
      <p:sp>
        <p:nvSpPr>
          <p:cNvPr id="16" name="Retângulo 15"/>
          <p:cNvSpPr/>
          <p:nvPr/>
        </p:nvSpPr>
        <p:spPr>
          <a:xfrm rot="5400000">
            <a:off x="5963145" y="3660705"/>
            <a:ext cx="5400601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600" dirty="0" smtClean="0">
                <a:solidFill>
                  <a:schemeClr val="bg1"/>
                </a:solidFill>
              </a:rPr>
              <a:t>Fonte: </a:t>
            </a:r>
            <a:r>
              <a:rPr lang="pt-BR" sz="600" dirty="0">
                <a:solidFill>
                  <a:schemeClr val="bg1"/>
                </a:solidFill>
              </a:rPr>
              <a:t>Martins, </a:t>
            </a:r>
            <a:r>
              <a:rPr lang="pt-BR" sz="600" dirty="0" err="1">
                <a:solidFill>
                  <a:schemeClr val="bg1"/>
                </a:solidFill>
              </a:rPr>
              <a:t>C.O.</a:t>
            </a:r>
            <a:r>
              <a:rPr lang="pt-BR" sz="600" dirty="0">
                <a:solidFill>
                  <a:schemeClr val="bg1"/>
                </a:solidFill>
              </a:rPr>
              <a:t> </a:t>
            </a:r>
            <a:r>
              <a:rPr lang="pt-BR" sz="600" b="1" dirty="0">
                <a:solidFill>
                  <a:schemeClr val="bg1"/>
                </a:solidFill>
              </a:rPr>
              <a:t>Programa de Promoção da Saúde do Trabalhador – PPST</a:t>
            </a:r>
            <a:r>
              <a:rPr lang="pt-BR" sz="600" dirty="0">
                <a:solidFill>
                  <a:schemeClr val="bg1"/>
                </a:solidFill>
              </a:rPr>
              <a:t>. </a:t>
            </a:r>
            <a:r>
              <a:rPr lang="en-US" sz="600" dirty="0" err="1">
                <a:solidFill>
                  <a:schemeClr val="bg1"/>
                </a:solidFill>
              </a:rPr>
              <a:t>Jundiaí</a:t>
            </a:r>
            <a:r>
              <a:rPr lang="en-US" sz="600" dirty="0">
                <a:solidFill>
                  <a:schemeClr val="bg1"/>
                </a:solidFill>
              </a:rPr>
              <a:t> (SP): </a:t>
            </a:r>
            <a:r>
              <a:rPr lang="en-US" sz="600" dirty="0" err="1">
                <a:solidFill>
                  <a:schemeClr val="bg1"/>
                </a:solidFill>
              </a:rPr>
              <a:t>Fontoura</a:t>
            </a:r>
            <a:r>
              <a:rPr lang="en-US" sz="600" dirty="0">
                <a:solidFill>
                  <a:schemeClr val="bg1"/>
                </a:solidFill>
              </a:rPr>
              <a:t>, </a:t>
            </a:r>
            <a:r>
              <a:rPr lang="en-US" sz="600" dirty="0" smtClean="0">
                <a:solidFill>
                  <a:schemeClr val="bg1"/>
                </a:solidFill>
              </a:rPr>
              <a:t>2008, </a:t>
            </a:r>
            <a:r>
              <a:rPr lang="pt-BR" sz="600" dirty="0" smtClean="0">
                <a:solidFill>
                  <a:schemeClr val="bg1"/>
                </a:solidFill>
              </a:rPr>
              <a:t>p 68.</a:t>
            </a:r>
            <a:endParaRPr lang="pt-BR" sz="600" dirty="0">
              <a:solidFill>
                <a:schemeClr val="bg1"/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 rot="19911209">
            <a:off x="287411" y="2747936"/>
            <a:ext cx="2839239" cy="9233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Pausas!</a:t>
            </a:r>
            <a:endParaRPr lang="pt-BR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76672"/>
            <a:ext cx="8496944" cy="649288"/>
          </a:xfrm>
        </p:spPr>
        <p:txBody>
          <a:bodyPr/>
          <a:lstStyle/>
          <a:p>
            <a:r>
              <a:rPr lang="en-US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Check List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interface </a:t>
            </a:r>
            <a:r>
              <a:rPr lang="en-US" sz="24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homem-computador</a:t>
            </a:r>
            <a:endParaRPr lang="uk-UA" sz="24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07504" y="6309320"/>
            <a:ext cx="8928992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650" kern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Verdana" pitchFamily="34" charset="0"/>
                <a:ea typeface="굴림" charset="-127"/>
                <a:cs typeface="Verdana" pitchFamily="34" charset="0"/>
              </a:rPr>
              <a:t>Extraído de: Martins, Caroline de Oliveira. Ginástica laboral no escritório. 2ª ed. Jundiaí (SP): Fontoura (no prelo).</a:t>
            </a:r>
            <a:endParaRPr lang="pt-BR" sz="65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0041" t="24210" r="17314" b="10000"/>
          <a:stretch>
            <a:fillRect/>
          </a:stretch>
        </p:blipFill>
        <p:spPr bwMode="auto">
          <a:xfrm>
            <a:off x="116448" y="1296144"/>
            <a:ext cx="8856984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76672"/>
            <a:ext cx="8496944" cy="649288"/>
          </a:xfrm>
        </p:spPr>
        <p:txBody>
          <a:bodyPr/>
          <a:lstStyle/>
          <a:p>
            <a:r>
              <a:rPr lang="en-US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Check List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interface </a:t>
            </a:r>
            <a:r>
              <a:rPr lang="en-US" sz="24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homem-computador</a:t>
            </a:r>
            <a:endParaRPr lang="uk-UA" sz="24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323528" y="5468888"/>
            <a:ext cx="8424936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650" kern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Verdana" pitchFamily="34" charset="0"/>
                <a:ea typeface="굴림" charset="-127"/>
                <a:cs typeface="Verdana" pitchFamily="34" charset="0"/>
              </a:rPr>
              <a:t>Extraído de: Martins, Caroline de Oliveira. Ginástica laboral no escritório. 2ª ed. Jundiaí (SP): Fontoura (no prelo).</a:t>
            </a:r>
            <a:endParaRPr lang="pt-BR" sz="65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9741" t="21375" r="17023" b="29485"/>
          <a:stretch>
            <a:fillRect/>
          </a:stretch>
        </p:blipFill>
        <p:spPr bwMode="auto">
          <a:xfrm>
            <a:off x="123270" y="1772816"/>
            <a:ext cx="892899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76672"/>
            <a:ext cx="8496944" cy="649288"/>
          </a:xfrm>
        </p:spPr>
        <p:txBody>
          <a:bodyPr/>
          <a:lstStyle/>
          <a:p>
            <a:r>
              <a:rPr lang="en-US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Check List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interface </a:t>
            </a:r>
            <a:r>
              <a:rPr lang="en-US" sz="24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homem-computador</a:t>
            </a:r>
            <a:endParaRPr lang="uk-UA" sz="24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251520" y="5877272"/>
            <a:ext cx="5688632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650" kern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Verdana" pitchFamily="34" charset="0"/>
                <a:ea typeface="굴림" charset="-127"/>
                <a:cs typeface="Verdana" pitchFamily="34" charset="0"/>
              </a:rPr>
              <a:t>Extraído de: Martins, Caroline de Oliveira. Ginástica laboral no escritório. 2ª ed. Jundiaí (SP): Fontoura (no prelo).</a:t>
            </a:r>
            <a:endParaRPr lang="pt-BR" sz="65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9838" t="21650" r="16925" b="19761"/>
          <a:stretch>
            <a:fillRect/>
          </a:stretch>
        </p:blipFill>
        <p:spPr bwMode="auto">
          <a:xfrm>
            <a:off x="107504" y="1412776"/>
            <a:ext cx="892899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">
      <a:dk1>
        <a:srgbClr val="4D4D4D"/>
      </a:dk1>
      <a:lt1>
        <a:srgbClr val="FFFFFF"/>
      </a:lt1>
      <a:dk2>
        <a:srgbClr val="000000"/>
      </a:dk2>
      <a:lt2>
        <a:srgbClr val="858800"/>
      </a:lt2>
      <a:accent1>
        <a:srgbClr val="015219"/>
      </a:accent1>
      <a:accent2>
        <a:srgbClr val="A9C42B"/>
      </a:accent2>
      <a:accent3>
        <a:srgbClr val="FFFFFF"/>
      </a:accent3>
      <a:accent4>
        <a:srgbClr val="404040"/>
      </a:accent4>
      <a:accent5>
        <a:srgbClr val="AAB3AB"/>
      </a:accent5>
      <a:accent6>
        <a:srgbClr val="99B126"/>
      </a:accent6>
      <a:hlink>
        <a:srgbClr val="A1B5DD"/>
      </a:hlink>
      <a:folHlink>
        <a:srgbClr val="EAEAEA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6E6046"/>
        </a:lt2>
        <a:accent1>
          <a:srgbClr val="B69E77"/>
        </a:accent1>
        <a:accent2>
          <a:srgbClr val="9E280E"/>
        </a:accent2>
        <a:accent3>
          <a:srgbClr val="FFFFFF"/>
        </a:accent3>
        <a:accent4>
          <a:srgbClr val="404040"/>
        </a:accent4>
        <a:accent5>
          <a:srgbClr val="D7CCBD"/>
        </a:accent5>
        <a:accent6>
          <a:srgbClr val="8F230C"/>
        </a:accent6>
        <a:hlink>
          <a:srgbClr val="FFC6A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6E6046"/>
        </a:lt2>
        <a:accent1>
          <a:srgbClr val="B69E77"/>
        </a:accent1>
        <a:accent2>
          <a:srgbClr val="9E280E"/>
        </a:accent2>
        <a:accent3>
          <a:srgbClr val="FFFFFF"/>
        </a:accent3>
        <a:accent4>
          <a:srgbClr val="404040"/>
        </a:accent4>
        <a:accent5>
          <a:srgbClr val="D7CCBD"/>
        </a:accent5>
        <a:accent6>
          <a:srgbClr val="8F230C"/>
        </a:accent6>
        <a:hlink>
          <a:srgbClr val="E1C6A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532F3C"/>
        </a:lt2>
        <a:accent1>
          <a:srgbClr val="CDC09A"/>
        </a:accent1>
        <a:accent2>
          <a:srgbClr val="AC9F55"/>
        </a:accent2>
        <a:accent3>
          <a:srgbClr val="FFFFFF"/>
        </a:accent3>
        <a:accent4>
          <a:srgbClr val="404040"/>
        </a:accent4>
        <a:accent5>
          <a:srgbClr val="E3DCCA"/>
        </a:accent5>
        <a:accent6>
          <a:srgbClr val="9B904C"/>
        </a:accent6>
        <a:hlink>
          <a:srgbClr val="DBD3C7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064300"/>
        </a:lt2>
        <a:accent1>
          <a:srgbClr val="AC927F"/>
        </a:accent1>
        <a:accent2>
          <a:srgbClr val="3AAE00"/>
        </a:accent2>
        <a:accent3>
          <a:srgbClr val="FFFFFF"/>
        </a:accent3>
        <a:accent4>
          <a:srgbClr val="404040"/>
        </a:accent4>
        <a:accent5>
          <a:srgbClr val="D2C7C0"/>
        </a:accent5>
        <a:accent6>
          <a:srgbClr val="349D00"/>
        </a:accent6>
        <a:hlink>
          <a:srgbClr val="D2B8A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033100"/>
        </a:lt2>
        <a:accent1>
          <a:srgbClr val="2F9400"/>
        </a:accent1>
        <a:accent2>
          <a:srgbClr val="6C838B"/>
        </a:accent2>
        <a:accent3>
          <a:srgbClr val="FFFFFF"/>
        </a:accent3>
        <a:accent4>
          <a:srgbClr val="404040"/>
        </a:accent4>
        <a:accent5>
          <a:srgbClr val="ADC8AA"/>
        </a:accent5>
        <a:accent6>
          <a:srgbClr val="61767D"/>
        </a:accent6>
        <a:hlink>
          <a:srgbClr val="996E68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063B00"/>
        </a:lt2>
        <a:accent1>
          <a:srgbClr val="33A800"/>
        </a:accent1>
        <a:accent2>
          <a:srgbClr val="B26D33"/>
        </a:accent2>
        <a:accent3>
          <a:srgbClr val="FFFFFF"/>
        </a:accent3>
        <a:accent4>
          <a:srgbClr val="404040"/>
        </a:accent4>
        <a:accent5>
          <a:srgbClr val="ADD1AA"/>
        </a:accent5>
        <a:accent6>
          <a:srgbClr val="A1622D"/>
        </a:accent6>
        <a:hlink>
          <a:srgbClr val="CE793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224700"/>
        </a:lt2>
        <a:accent1>
          <a:srgbClr val="68A500"/>
        </a:accent1>
        <a:accent2>
          <a:srgbClr val="8CB400"/>
        </a:accent2>
        <a:accent3>
          <a:srgbClr val="FFFFFF"/>
        </a:accent3>
        <a:accent4>
          <a:srgbClr val="404040"/>
        </a:accent4>
        <a:accent5>
          <a:srgbClr val="B9CFAA"/>
        </a:accent5>
        <a:accent6>
          <a:srgbClr val="7EA300"/>
        </a:accent6>
        <a:hlink>
          <a:srgbClr val="DC888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224700"/>
        </a:lt2>
        <a:accent1>
          <a:srgbClr val="68A500"/>
        </a:accent1>
        <a:accent2>
          <a:srgbClr val="8CB400"/>
        </a:accent2>
        <a:accent3>
          <a:srgbClr val="FFFFFF"/>
        </a:accent3>
        <a:accent4>
          <a:srgbClr val="404040"/>
        </a:accent4>
        <a:accent5>
          <a:srgbClr val="B9CFAA"/>
        </a:accent5>
        <a:accent6>
          <a:srgbClr val="7EA300"/>
        </a:accent6>
        <a:hlink>
          <a:srgbClr val="C0C42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265400"/>
        </a:lt2>
        <a:accent1>
          <a:srgbClr val="37A091"/>
        </a:accent1>
        <a:accent2>
          <a:srgbClr val="CC8587"/>
        </a:accent2>
        <a:accent3>
          <a:srgbClr val="FFFFFF"/>
        </a:accent3>
        <a:accent4>
          <a:srgbClr val="404040"/>
        </a:accent4>
        <a:accent5>
          <a:srgbClr val="AECDC7"/>
        </a:accent5>
        <a:accent6>
          <a:srgbClr val="B9787A"/>
        </a:accent6>
        <a:hlink>
          <a:srgbClr val="FCE46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546715"/>
        </a:lt2>
        <a:accent1>
          <a:srgbClr val="EF733A"/>
        </a:accent1>
        <a:accent2>
          <a:srgbClr val="C1D72E"/>
        </a:accent2>
        <a:accent3>
          <a:srgbClr val="FFFFFF"/>
        </a:accent3>
        <a:accent4>
          <a:srgbClr val="404040"/>
        </a:accent4>
        <a:accent5>
          <a:srgbClr val="F6BCAE"/>
        </a:accent5>
        <a:accent6>
          <a:srgbClr val="AFC329"/>
        </a:accent6>
        <a:hlink>
          <a:srgbClr val="F1954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406910"/>
        </a:lt2>
        <a:accent1>
          <a:srgbClr val="D04611"/>
        </a:accent1>
        <a:accent2>
          <a:srgbClr val="77BB0F"/>
        </a:accent2>
        <a:accent3>
          <a:srgbClr val="FFFFFF"/>
        </a:accent3>
        <a:accent4>
          <a:srgbClr val="404040"/>
        </a:accent4>
        <a:accent5>
          <a:srgbClr val="E4B0AA"/>
        </a:accent5>
        <a:accent6>
          <a:srgbClr val="6BA90C"/>
        </a:accent6>
        <a:hlink>
          <a:srgbClr val="6CA2C7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4D4D4D"/>
        </a:dk1>
        <a:lt1>
          <a:srgbClr val="FFFFFF"/>
        </a:lt1>
        <a:dk2>
          <a:srgbClr val="000000"/>
        </a:dk2>
        <a:lt2>
          <a:srgbClr val="506314"/>
        </a:lt2>
        <a:accent1>
          <a:srgbClr val="C0D532"/>
        </a:accent1>
        <a:accent2>
          <a:srgbClr val="7F9D1E"/>
        </a:accent2>
        <a:accent3>
          <a:srgbClr val="FFFFFF"/>
        </a:accent3>
        <a:accent4>
          <a:srgbClr val="404040"/>
        </a:accent4>
        <a:accent5>
          <a:srgbClr val="DCE7AD"/>
        </a:accent5>
        <a:accent6>
          <a:srgbClr val="728E1A"/>
        </a:accent6>
        <a:hlink>
          <a:srgbClr val="A5A5A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4D4D4D"/>
        </a:dk1>
        <a:lt1>
          <a:srgbClr val="FFFFFF"/>
        </a:lt1>
        <a:dk2>
          <a:srgbClr val="000000"/>
        </a:dk2>
        <a:lt2>
          <a:srgbClr val="506314"/>
        </a:lt2>
        <a:accent1>
          <a:srgbClr val="C0D532"/>
        </a:accent1>
        <a:accent2>
          <a:srgbClr val="7F9D1E"/>
        </a:accent2>
        <a:accent3>
          <a:srgbClr val="FFFFFF"/>
        </a:accent3>
        <a:accent4>
          <a:srgbClr val="404040"/>
        </a:accent4>
        <a:accent5>
          <a:srgbClr val="DCE7AD"/>
        </a:accent5>
        <a:accent6>
          <a:srgbClr val="728E1A"/>
        </a:accent6>
        <a:hlink>
          <a:srgbClr val="336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4">
        <a:dk1>
          <a:srgbClr val="4D4D4D"/>
        </a:dk1>
        <a:lt1>
          <a:srgbClr val="FFFFFF"/>
        </a:lt1>
        <a:dk2>
          <a:srgbClr val="000000"/>
        </a:dk2>
        <a:lt2>
          <a:srgbClr val="506314"/>
        </a:lt2>
        <a:accent1>
          <a:srgbClr val="C0D532"/>
        </a:accent1>
        <a:accent2>
          <a:srgbClr val="7F9D1E"/>
        </a:accent2>
        <a:accent3>
          <a:srgbClr val="FFFFFF"/>
        </a:accent3>
        <a:accent4>
          <a:srgbClr val="404040"/>
        </a:accent4>
        <a:accent5>
          <a:srgbClr val="DCE7AD"/>
        </a:accent5>
        <a:accent6>
          <a:srgbClr val="728E1A"/>
        </a:accent6>
        <a:hlink>
          <a:srgbClr val="8CA82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5">
        <a:dk1>
          <a:srgbClr val="4D4D4D"/>
        </a:dk1>
        <a:lt1>
          <a:srgbClr val="FFFFFF"/>
        </a:lt1>
        <a:dk2>
          <a:srgbClr val="000000"/>
        </a:dk2>
        <a:lt2>
          <a:srgbClr val="197B00"/>
        </a:lt2>
        <a:accent1>
          <a:srgbClr val="407400"/>
        </a:accent1>
        <a:accent2>
          <a:srgbClr val="A1E451"/>
        </a:accent2>
        <a:accent3>
          <a:srgbClr val="FFFFFF"/>
        </a:accent3>
        <a:accent4>
          <a:srgbClr val="404040"/>
        </a:accent4>
        <a:accent5>
          <a:srgbClr val="AFBCAA"/>
        </a:accent5>
        <a:accent6>
          <a:srgbClr val="91CF49"/>
        </a:accent6>
        <a:hlink>
          <a:srgbClr val="339A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6">
        <a:dk1>
          <a:srgbClr val="4D4D4D"/>
        </a:dk1>
        <a:lt1>
          <a:srgbClr val="FFFFFF"/>
        </a:lt1>
        <a:dk2>
          <a:srgbClr val="000000"/>
        </a:dk2>
        <a:lt2>
          <a:srgbClr val="2B7425"/>
        </a:lt2>
        <a:accent1>
          <a:srgbClr val="94D723"/>
        </a:accent1>
        <a:accent2>
          <a:srgbClr val="4D8011"/>
        </a:accent2>
        <a:accent3>
          <a:srgbClr val="FFFFFF"/>
        </a:accent3>
        <a:accent4>
          <a:srgbClr val="404040"/>
        </a:accent4>
        <a:accent5>
          <a:srgbClr val="C8E8AC"/>
        </a:accent5>
        <a:accent6>
          <a:srgbClr val="45730E"/>
        </a:accent6>
        <a:hlink>
          <a:srgbClr val="A3C5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1476</TotalTime>
  <Words>526</Words>
  <Application>Microsoft Office PowerPoint</Application>
  <PresentationFormat>Apresentação na tela (4:3)</PresentationFormat>
  <Paragraphs>86</Paragraphs>
  <Slides>13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template</vt:lpstr>
      <vt:lpstr>Universidade Federal da Paraíba</vt:lpstr>
      <vt:lpstr>Ergonomia</vt:lpstr>
      <vt:lpstr>Consciência ergonômica</vt:lpstr>
      <vt:lpstr>Ergonomia no escritório</vt:lpstr>
      <vt:lpstr>Ergonomia no escritório</vt:lpstr>
      <vt:lpstr>Ergonomia no escritório</vt:lpstr>
      <vt:lpstr>Check List interface homem-computador</vt:lpstr>
      <vt:lpstr>Check List interface homem-computador</vt:lpstr>
      <vt:lpstr>Check List interface homem-computador</vt:lpstr>
      <vt:lpstr>Check List interface homem-computador</vt:lpstr>
      <vt:lpstr>Ginástica Laboral (Martins2, no prelo)</vt:lpstr>
      <vt:lpstr>PGL da UFPB</vt:lpstr>
      <vt:lpstr>Ginástica Laboral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Caroline</dc:creator>
  <cp:lastModifiedBy>Caroline</cp:lastModifiedBy>
  <cp:revision>80</cp:revision>
  <dcterms:created xsi:type="dcterms:W3CDTF">2010-10-18T12:41:19Z</dcterms:created>
  <dcterms:modified xsi:type="dcterms:W3CDTF">2010-10-25T23:21:35Z</dcterms:modified>
</cp:coreProperties>
</file>